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7" r:id="rId2"/>
    <p:sldId id="260" r:id="rId3"/>
    <p:sldId id="291" r:id="rId4"/>
    <p:sldId id="268" r:id="rId5"/>
    <p:sldId id="275" r:id="rId6"/>
    <p:sldId id="274" r:id="rId7"/>
    <p:sldId id="278" r:id="rId8"/>
    <p:sldId id="276" r:id="rId9"/>
    <p:sldId id="277" r:id="rId10"/>
    <p:sldId id="281" r:id="rId11"/>
    <p:sldId id="279" r:id="rId12"/>
    <p:sldId id="280" r:id="rId13"/>
    <p:sldId id="287" r:id="rId14"/>
    <p:sldId id="292" r:id="rId15"/>
    <p:sldId id="282" r:id="rId16"/>
    <p:sldId id="273" r:id="rId17"/>
    <p:sldId id="285" r:id="rId18"/>
    <p:sldId id="289" r:id="rId19"/>
    <p:sldId id="288" r:id="rId20"/>
    <p:sldId id="293" r:id="rId21"/>
    <p:sldId id="27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9" clrIdx="0"/>
  <p:cmAuthor id="1" name="Amanda Macedo" initials="A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BAC8"/>
    <a:srgbClr val="FAAF5C"/>
    <a:srgbClr val="A2D183"/>
    <a:srgbClr val="2C5D98"/>
    <a:srgbClr val="3664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59463" autoAdjust="0"/>
  </p:normalViewPr>
  <p:slideViewPr>
    <p:cSldViewPr>
      <p:cViewPr varScale="1">
        <p:scale>
          <a:sx n="64" d="100"/>
          <a:sy n="64" d="100"/>
        </p:scale>
        <p:origin x="63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070FAB-AF1C-A249-9896-17E8EDDA2E50}" type="datetimeFigureOut">
              <a:rPr lang="en-US" smtClean="0"/>
              <a:pPr/>
              <a:t>12/16/2016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C15997-5006-7749-9DC6-F9F0EB9C54FD}" type="slidenum">
              <a:rPr lang="en-US" smtClean="0"/>
              <a:pPr/>
              <a:t>‹#›</a:t>
            </a:fld>
            <a:endParaRPr lang="en-US"/>
          </a:p>
        </p:txBody>
      </p:sp>
    </p:spTree>
    <p:extLst>
      <p:ext uri="{BB962C8B-B14F-4D97-AF65-F5344CB8AC3E}">
        <p14:creationId xmlns:p14="http://schemas.microsoft.com/office/powerpoint/2010/main" val="216587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F8E687-7D09-4CCA-90E4-4C9297CE3E03}" type="datetimeFigureOut">
              <a:rPr lang="en-US" smtClean="0"/>
              <a:pPr/>
              <a:t>12/16/2016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420F1-6119-44EC-9AE5-D7FFD6A00697}" type="slidenum">
              <a:rPr lang="en-US" smtClean="0"/>
              <a:pPr/>
              <a:t>‹#›</a:t>
            </a:fld>
            <a:endParaRPr lang="en-US"/>
          </a:p>
        </p:txBody>
      </p:sp>
    </p:spTree>
    <p:extLst>
      <p:ext uri="{BB962C8B-B14F-4D97-AF65-F5344CB8AC3E}">
        <p14:creationId xmlns:p14="http://schemas.microsoft.com/office/powerpoint/2010/main" val="3640895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kern="1200" dirty="0">
                <a:solidFill>
                  <a:schemeClr val="tx1"/>
                </a:solidFill>
                <a:effectLst/>
                <a:latin typeface="+mn-lt"/>
                <a:ea typeface="+mn-ea"/>
                <a:cs typeface="+mn-cs"/>
              </a:rPr>
              <a:t>Bienvenidos al programa de hoy, “Mi Generación </a:t>
            </a:r>
            <a:r>
              <a:rPr lang="es-PR" sz="1200" kern="1200" dirty="0" err="1">
                <a:solidFill>
                  <a:schemeClr val="tx1"/>
                </a:solidFill>
                <a:effectLst/>
                <a:latin typeface="+mn-lt"/>
                <a:ea typeface="+mn-ea"/>
                <a:cs typeface="+mn-cs"/>
              </a:rPr>
              <a:t>Rx</a:t>
            </a:r>
            <a:r>
              <a:rPr lang="es-PR" sz="1200" kern="1200" dirty="0">
                <a:solidFill>
                  <a:schemeClr val="tx1"/>
                </a:solidFill>
                <a:effectLst/>
                <a:latin typeface="+mn-lt"/>
                <a:ea typeface="+mn-ea"/>
                <a:cs typeface="+mn-cs"/>
              </a:rPr>
              <a:t>: Dirigir la Escena”. Tienen que estar preguntándose, ¿Qué es “Mi Generación </a:t>
            </a:r>
            <a:r>
              <a:rPr lang="es-PR" sz="1200" kern="1200" dirty="0" err="1">
                <a:solidFill>
                  <a:schemeClr val="tx1"/>
                </a:solidFill>
                <a:effectLst/>
                <a:latin typeface="+mn-lt"/>
                <a:ea typeface="+mn-ea"/>
                <a:cs typeface="+mn-cs"/>
              </a:rPr>
              <a:t>Rx</a:t>
            </a:r>
            <a:r>
              <a:rPr lang="es-PR" sz="1200" kern="1200" dirty="0">
                <a:solidFill>
                  <a:schemeClr val="tx1"/>
                </a:solidFill>
                <a:effectLst/>
                <a:latin typeface="+mn-lt"/>
                <a:ea typeface="+mn-ea"/>
                <a:cs typeface="+mn-cs"/>
              </a:rPr>
              <a:t>”?</a:t>
            </a:r>
          </a:p>
          <a:p>
            <a:r>
              <a:rPr lang="es-PR" sz="1200" kern="1200" dirty="0">
                <a:solidFill>
                  <a:schemeClr val="tx1"/>
                </a:solidFill>
                <a:effectLst/>
                <a:latin typeface="+mn-lt"/>
                <a:ea typeface="+mn-ea"/>
                <a:cs typeface="+mn-cs"/>
              </a:rPr>
              <a:t> </a:t>
            </a:r>
          </a:p>
          <a:p>
            <a:r>
              <a:rPr lang="es-PR" sz="1200" kern="1200" dirty="0">
                <a:solidFill>
                  <a:schemeClr val="tx1"/>
                </a:solidFill>
                <a:effectLst/>
                <a:latin typeface="+mn-lt"/>
                <a:ea typeface="+mn-ea"/>
                <a:cs typeface="+mn-cs"/>
              </a:rPr>
              <a:t>“Mi Generación </a:t>
            </a:r>
            <a:r>
              <a:rPr lang="es-PR" sz="1200" kern="1200" dirty="0" err="1">
                <a:solidFill>
                  <a:schemeClr val="tx1"/>
                </a:solidFill>
                <a:effectLst/>
                <a:latin typeface="+mn-lt"/>
                <a:ea typeface="+mn-ea"/>
                <a:cs typeface="+mn-cs"/>
              </a:rPr>
              <a:t>Rx</a:t>
            </a:r>
            <a:r>
              <a:rPr lang="es-PR" sz="1200" kern="1200" dirty="0">
                <a:solidFill>
                  <a:schemeClr val="tx1"/>
                </a:solidFill>
                <a:effectLst/>
                <a:latin typeface="+mn-lt"/>
                <a:ea typeface="+mn-ea"/>
                <a:cs typeface="+mn-cs"/>
              </a:rPr>
              <a:t>” invita a los jóvenes a incorporar los mensajes de Generación </a:t>
            </a:r>
            <a:r>
              <a:rPr lang="es-PR" sz="1200" kern="1200" dirty="0" err="1">
                <a:solidFill>
                  <a:schemeClr val="tx1"/>
                </a:solidFill>
                <a:effectLst/>
                <a:latin typeface="+mn-lt"/>
                <a:ea typeface="+mn-ea"/>
                <a:cs typeface="+mn-cs"/>
              </a:rPr>
              <a:t>Rx</a:t>
            </a:r>
            <a:r>
              <a:rPr lang="es-PR" sz="1200" kern="1200" dirty="0">
                <a:solidFill>
                  <a:schemeClr val="tx1"/>
                </a:solidFill>
                <a:effectLst/>
                <a:latin typeface="+mn-lt"/>
                <a:ea typeface="+mn-ea"/>
                <a:cs typeface="+mn-cs"/>
              </a:rPr>
              <a:t> en sus vidas cotidianas. Estos mensajes se enfocan en prevenir el mal uso de los medicamentos recetados hablando con los jóvenes sobre cómo usar los medicamentos de forma segura, cómo rechazar las invitaciones al mal uso e identificar alternativas positivas para hacer frente a las exigencias de la vida.</a:t>
            </a:r>
          </a:p>
          <a:p>
            <a:r>
              <a:rPr lang="es-PR" sz="1200" kern="1200" dirty="0">
                <a:solidFill>
                  <a:schemeClr val="tx1"/>
                </a:solidFill>
                <a:effectLst/>
                <a:latin typeface="+mn-lt"/>
                <a:ea typeface="+mn-ea"/>
                <a:cs typeface="+mn-cs"/>
              </a:rPr>
              <a:t> </a:t>
            </a:r>
          </a:p>
          <a:p>
            <a:r>
              <a:rPr lang="es-PR" sz="1200" kern="1200" dirty="0">
                <a:solidFill>
                  <a:schemeClr val="tx1"/>
                </a:solidFill>
                <a:effectLst/>
                <a:latin typeface="+mn-lt"/>
                <a:ea typeface="+mn-ea"/>
                <a:cs typeface="+mn-cs"/>
              </a:rPr>
              <a:t>Hoy, estaré presentando una presentación interactiva para discutir estos mensajes. Primero, observaremos tres escenarios, de un espectáculo teatral presentado por </a:t>
            </a:r>
            <a:r>
              <a:rPr lang="es-PR" sz="1200" kern="1200" dirty="0" err="1">
                <a:solidFill>
                  <a:schemeClr val="tx1"/>
                </a:solidFill>
                <a:effectLst/>
                <a:latin typeface="+mn-lt"/>
                <a:ea typeface="+mn-ea"/>
                <a:cs typeface="+mn-cs"/>
              </a:rPr>
              <a:t>InterACT</a:t>
            </a:r>
            <a:r>
              <a:rPr lang="es-PR" sz="1200" kern="1200" dirty="0">
                <a:solidFill>
                  <a:schemeClr val="tx1"/>
                </a:solidFill>
                <a:effectLst/>
                <a:latin typeface="+mn-lt"/>
                <a:ea typeface="+mn-ea"/>
                <a:cs typeface="+mn-cs"/>
              </a:rPr>
              <a:t>, un grupo teatral en la Universidad del Estado de Ohio. Después de cada escenario, tendremos una breve discusión. Luego del último escenario, realizamos una actividad basada en la dramatización para aplicar lo que hemos aprendido. </a:t>
            </a:r>
          </a:p>
          <a:p>
            <a:r>
              <a:rPr lang="es-PR" sz="1200" kern="1200" dirty="0">
                <a:solidFill>
                  <a:schemeClr val="tx1"/>
                </a:solidFill>
                <a:effectLst/>
                <a:latin typeface="+mn-lt"/>
                <a:ea typeface="+mn-ea"/>
                <a:cs typeface="+mn-cs"/>
              </a:rPr>
              <a:t> </a:t>
            </a:r>
          </a:p>
          <a:p>
            <a:r>
              <a:rPr lang="es-PR" sz="1200" i="1" u="sng" kern="1200" dirty="0">
                <a:solidFill>
                  <a:schemeClr val="tx1"/>
                </a:solidFill>
                <a:effectLst/>
                <a:latin typeface="+mn-lt"/>
                <a:ea typeface="+mn-ea"/>
                <a:cs typeface="+mn-cs"/>
              </a:rPr>
              <a:t>Nota al facilitador:</a:t>
            </a:r>
            <a:r>
              <a:rPr lang="es-PR" sz="1200" kern="1200" dirty="0">
                <a:solidFill>
                  <a:schemeClr val="tx1"/>
                </a:solidFill>
                <a:effectLst/>
                <a:latin typeface="+mn-lt"/>
                <a:ea typeface="+mn-ea"/>
                <a:cs typeface="+mn-cs"/>
              </a:rPr>
              <a:t> Lo invitamos a acceder al video de la presentación teatral que acompaña esta actividad antes de empezar. Este video es titulado "Lead </a:t>
            </a:r>
            <a:r>
              <a:rPr lang="es-PR" sz="1200" kern="1200" dirty="0" err="1">
                <a:solidFill>
                  <a:schemeClr val="tx1"/>
                </a:solidFill>
                <a:effectLst/>
                <a:latin typeface="+mn-lt"/>
                <a:ea typeface="+mn-ea"/>
                <a:cs typeface="+mn-cs"/>
              </a:rPr>
              <a:t>the</a:t>
            </a:r>
            <a:r>
              <a:rPr lang="es-PR" sz="1200" kern="1200" dirty="0">
                <a:solidFill>
                  <a:schemeClr val="tx1"/>
                </a:solidFill>
                <a:effectLst/>
                <a:latin typeface="+mn-lt"/>
                <a:ea typeface="+mn-ea"/>
                <a:cs typeface="+mn-cs"/>
              </a:rPr>
              <a:t> </a:t>
            </a:r>
            <a:r>
              <a:rPr lang="es-PR" sz="1200" kern="1200" dirty="0" err="1">
                <a:solidFill>
                  <a:schemeClr val="tx1"/>
                </a:solidFill>
                <a:effectLst/>
                <a:latin typeface="+mn-lt"/>
                <a:ea typeface="+mn-ea"/>
                <a:cs typeface="+mn-cs"/>
              </a:rPr>
              <a:t>Scene</a:t>
            </a:r>
            <a:r>
              <a:rPr lang="es-PR" sz="1200" kern="1200" dirty="0">
                <a:solidFill>
                  <a:schemeClr val="tx1"/>
                </a:solidFill>
                <a:effectLst/>
                <a:latin typeface="+mn-lt"/>
                <a:ea typeface="+mn-ea"/>
                <a:cs typeface="+mn-cs"/>
              </a:rPr>
              <a:t>" y está publicado con esta actividad en GenerationRx.org. Una vez que haya accedido al video, minimícelo en su computadora hasta que la actividad lo pide para jugarlo (instrucciones incluidas en los puntos de discusión en la diapositiva 4, 8, 11).</a:t>
            </a:r>
            <a:endParaRPr lang="en-US" baseline="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a:t>
            </a:fld>
            <a:endParaRPr lang="en-US" dirty="0"/>
          </a:p>
        </p:txBody>
      </p:sp>
    </p:spTree>
    <p:extLst>
      <p:ext uri="{BB962C8B-B14F-4D97-AF65-F5344CB8AC3E}">
        <p14:creationId xmlns:p14="http://schemas.microsoft.com/office/powerpoint/2010/main" val="3876343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PR" sz="1200" u="sng" kern="1200" dirty="0">
                <a:solidFill>
                  <a:schemeClr val="tx1"/>
                </a:solidFill>
                <a:effectLst/>
                <a:latin typeface="+mn-lt"/>
                <a:ea typeface="+mn-ea"/>
                <a:cs typeface="+mn-cs"/>
              </a:rPr>
              <a:t>Transición:</a:t>
            </a:r>
            <a:r>
              <a:rPr lang="es-PR" sz="1200" kern="1200" dirty="0">
                <a:solidFill>
                  <a:schemeClr val="tx1"/>
                </a:solidFill>
                <a:effectLst/>
                <a:latin typeface="+mn-lt"/>
                <a:ea typeface="+mn-ea"/>
                <a:cs typeface="+mn-cs"/>
              </a:rPr>
              <a:t> ¿Cuáles son maneras de decir "no" si un amigo te pide que compartas tu medicamento recetado?</a:t>
            </a:r>
            <a:endParaRPr lang="es-PR" sz="11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 </a:t>
            </a:r>
            <a:endParaRPr lang="es-PR" sz="1100" kern="1200" dirty="0">
              <a:solidFill>
                <a:schemeClr val="tx1"/>
              </a:solidFill>
              <a:effectLst/>
              <a:latin typeface="+mn-lt"/>
              <a:ea typeface="+mn-ea"/>
              <a:cs typeface="+mn-cs"/>
            </a:endParaRPr>
          </a:p>
          <a:p>
            <a:r>
              <a:rPr lang="es-PR" sz="1200" u="sng" kern="1200" dirty="0">
                <a:solidFill>
                  <a:schemeClr val="tx1"/>
                </a:solidFill>
                <a:effectLst/>
                <a:latin typeface="+mn-lt"/>
                <a:ea typeface="+mn-ea"/>
                <a:cs typeface="+mn-cs"/>
              </a:rPr>
              <a:t>Nota para el facilitador</a:t>
            </a:r>
            <a:r>
              <a:rPr lang="es-PR" sz="1200" kern="1200" dirty="0">
                <a:solidFill>
                  <a:schemeClr val="tx1"/>
                </a:solidFill>
                <a:effectLst/>
                <a:latin typeface="+mn-lt"/>
                <a:ea typeface="+mn-ea"/>
                <a:cs typeface="+mn-cs"/>
              </a:rPr>
              <a:t>: invite a los participantes a sugerir métodos para decir "no". Si el tiempo lo permite, usted puede considerar permitir que los participantes piensen en los métodos en grupos.  Cuando esté listo, considere escribir estos métodos en una pizarra. </a:t>
            </a:r>
            <a:endParaRPr lang="es-PR" sz="11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 </a:t>
            </a:r>
            <a:endParaRPr lang="es-PR" sz="11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A continuación se presentan métodos sugeridos para decir "no": </a:t>
            </a:r>
            <a:endParaRPr lang="es-PR" sz="11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 </a:t>
            </a:r>
            <a:endParaRPr lang="es-P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PR" sz="1200" kern="1200" dirty="0">
                <a:solidFill>
                  <a:schemeClr val="tx1"/>
                </a:solidFill>
                <a:effectLst/>
                <a:latin typeface="+mn-lt"/>
                <a:ea typeface="+mn-ea"/>
                <a:cs typeface="+mn-cs"/>
              </a:rPr>
              <a:t>Usar el humor, mientras sigues diciendo no </a:t>
            </a:r>
            <a:endParaRPr lang="es-P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PR" sz="1200" kern="1200" dirty="0">
                <a:solidFill>
                  <a:schemeClr val="tx1"/>
                </a:solidFill>
                <a:effectLst/>
                <a:latin typeface="+mn-lt"/>
                <a:ea typeface="+mn-ea"/>
                <a:cs typeface="+mn-cs"/>
              </a:rPr>
              <a:t>Da una razón o una excusa para decir que no </a:t>
            </a:r>
            <a:endParaRPr lang="es-P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Sugiere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alternativas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positivas</a:t>
            </a:r>
            <a:r>
              <a:rPr lang="en-US" sz="1200" kern="1200" dirty="0">
                <a:solidFill>
                  <a:schemeClr val="tx1"/>
                </a:solidFill>
                <a:effectLst/>
                <a:latin typeface="+mn-lt"/>
                <a:ea typeface="+mn-ea"/>
                <a:cs typeface="+mn-cs"/>
              </a:rPr>
              <a:t> </a:t>
            </a:r>
            <a:endParaRPr lang="es-P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PR" sz="1200" kern="1200" dirty="0">
                <a:solidFill>
                  <a:schemeClr val="tx1"/>
                </a:solidFill>
                <a:effectLst/>
                <a:latin typeface="+mn-lt"/>
                <a:ea typeface="+mn-ea"/>
                <a:cs typeface="+mn-cs"/>
              </a:rPr>
              <a:t>Sé asertivo y coherente, si es necesario</a:t>
            </a:r>
            <a:endParaRPr lang="en-US" altLang="en-US" dirty="0"/>
          </a:p>
          <a:p>
            <a:pPr marL="228552" indent="-228552">
              <a:buFont typeface="Arial" panose="020B0604020202020204" pitchFamily="34" charset="0"/>
              <a:buChar char="•"/>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10</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2022987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u="sng" kern="1200" dirty="0">
                <a:solidFill>
                  <a:schemeClr val="tx1"/>
                </a:solidFill>
                <a:effectLst/>
                <a:latin typeface="+mn-lt"/>
                <a:ea typeface="+mn-ea"/>
                <a:cs typeface="+mn-cs"/>
              </a:rPr>
              <a:t>Transición</a:t>
            </a:r>
            <a:r>
              <a:rPr lang="es-PR" sz="1200" kern="1200" dirty="0">
                <a:solidFill>
                  <a:schemeClr val="tx1"/>
                </a:solidFill>
                <a:effectLst/>
                <a:latin typeface="+mn-lt"/>
                <a:ea typeface="+mn-ea"/>
                <a:cs typeface="+mn-cs"/>
              </a:rPr>
              <a:t>: Vamos a ver el último video. Noah y Peter están en una fiesta de la universidad. </a:t>
            </a:r>
          </a:p>
          <a:p>
            <a:r>
              <a:rPr lang="es-PR" sz="1200" kern="1200" dirty="0">
                <a:solidFill>
                  <a:schemeClr val="tx1"/>
                </a:solidFill>
                <a:effectLst/>
                <a:latin typeface="+mn-lt"/>
                <a:ea typeface="+mn-ea"/>
                <a:cs typeface="+mn-cs"/>
              </a:rPr>
              <a:t> </a:t>
            </a:r>
          </a:p>
          <a:p>
            <a:r>
              <a:rPr lang="es-PR" sz="1200" u="sng" kern="1200" dirty="0">
                <a:solidFill>
                  <a:schemeClr val="tx1"/>
                </a:solidFill>
                <a:effectLst/>
                <a:latin typeface="+mn-lt"/>
                <a:ea typeface="+mn-ea"/>
                <a:cs typeface="+mn-cs"/>
              </a:rPr>
              <a:t>Nota para el facilitador:</a:t>
            </a:r>
            <a:r>
              <a:rPr lang="es-PR" sz="1200" kern="1200" dirty="0">
                <a:solidFill>
                  <a:schemeClr val="tx1"/>
                </a:solidFill>
                <a:effectLst/>
                <a:latin typeface="+mn-lt"/>
                <a:ea typeface="+mn-ea"/>
                <a:cs typeface="+mn-cs"/>
              </a:rPr>
              <a:t>   Cuando esté listo para reproducir el vídeo, minimice esta presentación. Reproduzca el vídeo, el vídeo debe comenzar ahora con el escenario 3.  Haga clic en 'pausa' al terminar el escenario 3.  Minimice el video y vuelva a esta presentación.</a:t>
            </a:r>
            <a:endParaRPr lang="en-US" baseline="0"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11</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u="sng" kern="1200" dirty="0">
                <a:solidFill>
                  <a:schemeClr val="tx1"/>
                </a:solidFill>
                <a:effectLst/>
                <a:latin typeface="+mn-lt"/>
                <a:ea typeface="+mn-ea"/>
                <a:cs typeface="+mn-cs"/>
              </a:rPr>
              <a:t>Transición</a:t>
            </a:r>
            <a:r>
              <a:rPr lang="es-PR" sz="1200" kern="1200" dirty="0">
                <a:solidFill>
                  <a:schemeClr val="tx1"/>
                </a:solidFill>
                <a:effectLst/>
                <a:latin typeface="+mn-lt"/>
                <a:ea typeface="+mn-ea"/>
                <a:cs typeface="+mn-cs"/>
              </a:rPr>
              <a:t>: Vamos a discutir esta escena.</a:t>
            </a:r>
          </a:p>
          <a:p>
            <a:r>
              <a:rPr lang="es-PR" sz="1200" kern="1200" dirty="0">
                <a:solidFill>
                  <a:schemeClr val="tx1"/>
                </a:solidFill>
                <a:effectLst/>
                <a:latin typeface="+mn-lt"/>
                <a:ea typeface="+mn-ea"/>
                <a:cs typeface="+mn-cs"/>
              </a:rPr>
              <a:t> </a:t>
            </a:r>
          </a:p>
          <a:p>
            <a:pPr marL="228600" lvl="0" indent="-228600">
              <a:buAutoNum type="arabicPeriod"/>
            </a:pPr>
            <a:r>
              <a:rPr lang="es-PR" sz="1200" kern="1200" dirty="0">
                <a:solidFill>
                  <a:schemeClr val="tx1"/>
                </a:solidFill>
                <a:effectLst/>
                <a:latin typeface="+mn-lt"/>
                <a:ea typeface="+mn-ea"/>
                <a:cs typeface="+mn-cs"/>
              </a:rPr>
              <a:t>¿Qué sucedió en este escenario? </a:t>
            </a:r>
          </a:p>
          <a:p>
            <a:pPr marL="628650" lvl="1" indent="-171450">
              <a:buFont typeface="Arial" panose="020B0604020202020204" pitchFamily="34" charset="0"/>
              <a:buChar char="•"/>
            </a:pPr>
            <a:r>
              <a:rPr lang="es-PR" sz="1200" kern="1200" dirty="0">
                <a:solidFill>
                  <a:schemeClr val="tx1"/>
                </a:solidFill>
                <a:effectLst/>
                <a:latin typeface="+mn-lt"/>
                <a:ea typeface="+mn-ea"/>
                <a:cs typeface="+mn-cs"/>
              </a:rPr>
              <a:t>Noah ahora hace mal uso de los medicamentos recetados, al mezclarlos con alcohol. También invitó a Peter, pero rechazó la 	invitación. </a:t>
            </a:r>
          </a:p>
          <a:p>
            <a:r>
              <a:rPr lang="es-PR" sz="1200" kern="1200" dirty="0">
                <a:solidFill>
                  <a:schemeClr val="tx1"/>
                </a:solidFill>
                <a:effectLst/>
                <a:latin typeface="+mn-lt"/>
                <a:ea typeface="+mn-ea"/>
                <a:cs typeface="+mn-cs"/>
              </a:rPr>
              <a:t> </a:t>
            </a:r>
          </a:p>
          <a:p>
            <a:pPr lvl="0"/>
            <a:r>
              <a:rPr lang="es-PR" sz="1200" kern="1200" dirty="0">
                <a:solidFill>
                  <a:schemeClr val="tx1"/>
                </a:solidFill>
                <a:effectLst/>
                <a:latin typeface="+mn-lt"/>
                <a:ea typeface="+mn-ea"/>
                <a:cs typeface="+mn-cs"/>
              </a:rPr>
              <a:t>2. ¿Qué le podría ocurrir a Noah en esta situación?</a:t>
            </a:r>
          </a:p>
          <a:p>
            <a:pPr marL="628650" lvl="1" indent="-171450">
              <a:buFont typeface="Arial" panose="020B0604020202020204" pitchFamily="34" charset="0"/>
              <a:buChar char="•"/>
            </a:pPr>
            <a:r>
              <a:rPr lang="es-PR" sz="1200" kern="1200" dirty="0">
                <a:solidFill>
                  <a:schemeClr val="tx1"/>
                </a:solidFill>
                <a:effectLst/>
                <a:latin typeface="+mn-lt"/>
                <a:ea typeface="+mn-ea"/>
                <a:cs typeface="+mn-cs"/>
              </a:rPr>
              <a:t>Podría tener varios resultados negativos, incluyendo consecuencias legales, sociales y de salud:</a:t>
            </a:r>
          </a:p>
          <a:p>
            <a:r>
              <a:rPr lang="es-PR" sz="1200" kern="1200" dirty="0">
                <a:solidFill>
                  <a:schemeClr val="tx1"/>
                </a:solidFill>
                <a:effectLst/>
                <a:latin typeface="+mn-lt"/>
                <a:ea typeface="+mn-ea"/>
                <a:cs typeface="+mn-cs"/>
              </a:rPr>
              <a:t> </a:t>
            </a:r>
          </a:p>
          <a:p>
            <a:pPr lvl="0"/>
            <a:r>
              <a:rPr lang="es-PR" sz="1200" u="none" kern="1200" dirty="0">
                <a:solidFill>
                  <a:schemeClr val="tx1"/>
                </a:solidFill>
                <a:effectLst/>
                <a:latin typeface="+mn-lt"/>
                <a:ea typeface="+mn-ea"/>
                <a:cs typeface="+mn-cs"/>
              </a:rPr>
              <a:t>	</a:t>
            </a:r>
            <a:r>
              <a:rPr lang="es-PR" sz="1200" u="sng" kern="1200" dirty="0">
                <a:solidFill>
                  <a:schemeClr val="tx1"/>
                </a:solidFill>
                <a:effectLst/>
                <a:latin typeface="+mn-lt"/>
                <a:ea typeface="+mn-ea"/>
                <a:cs typeface="+mn-cs"/>
              </a:rPr>
              <a:t>1. Legal</a:t>
            </a:r>
            <a:r>
              <a:rPr lang="es-PR" sz="1200" kern="1200" dirty="0">
                <a:solidFill>
                  <a:schemeClr val="tx1"/>
                </a:solidFill>
                <a:effectLst/>
                <a:latin typeface="+mn-lt"/>
                <a:ea typeface="+mn-ea"/>
                <a:cs typeface="+mn-cs"/>
              </a:rPr>
              <a:t>: No parece que Noah tiene 21 años; por lo tanto, no tiene edad legal para beber. Además, la ley federal prohíbe la posesión 	de un medicamento recetado sin una receta médica. </a:t>
            </a:r>
          </a:p>
          <a:p>
            <a:r>
              <a:rPr lang="es-PR" sz="1200" kern="1200" dirty="0">
                <a:solidFill>
                  <a:schemeClr val="tx1"/>
                </a:solidFill>
                <a:effectLst/>
                <a:latin typeface="+mn-lt"/>
                <a:ea typeface="+mn-ea"/>
                <a:cs typeface="+mn-cs"/>
              </a:rPr>
              <a:t> </a:t>
            </a:r>
          </a:p>
          <a:p>
            <a:pPr marL="914400" lvl="2" indent="0">
              <a:buFont typeface="Arial" panose="020B0604020202020204" pitchFamily="34" charset="0"/>
              <a:buNone/>
            </a:pPr>
            <a:r>
              <a:rPr lang="es-PR" sz="1200" u="sng" kern="1200" dirty="0">
                <a:solidFill>
                  <a:schemeClr val="tx1"/>
                </a:solidFill>
                <a:effectLst/>
                <a:latin typeface="+mn-lt"/>
                <a:ea typeface="+mn-ea"/>
                <a:cs typeface="+mn-cs"/>
              </a:rPr>
              <a:t>2.</a:t>
            </a:r>
            <a:r>
              <a:rPr lang="es-PR" sz="1200" u="sng" kern="1200" baseline="0" dirty="0">
                <a:solidFill>
                  <a:schemeClr val="tx1"/>
                </a:solidFill>
                <a:effectLst/>
                <a:latin typeface="+mn-lt"/>
                <a:ea typeface="+mn-ea"/>
                <a:cs typeface="+mn-cs"/>
              </a:rPr>
              <a:t> </a:t>
            </a:r>
            <a:r>
              <a:rPr lang="es-PR" sz="1200" u="sng" kern="1200" dirty="0">
                <a:solidFill>
                  <a:schemeClr val="tx1"/>
                </a:solidFill>
                <a:effectLst/>
                <a:latin typeface="+mn-lt"/>
                <a:ea typeface="+mn-ea"/>
                <a:cs typeface="+mn-cs"/>
              </a:rPr>
              <a:t>Salud</a:t>
            </a:r>
            <a:r>
              <a:rPr lang="es-PR" sz="1200" kern="1200" dirty="0">
                <a:solidFill>
                  <a:schemeClr val="tx1"/>
                </a:solidFill>
                <a:effectLst/>
                <a:latin typeface="+mn-lt"/>
                <a:ea typeface="+mn-ea"/>
                <a:cs typeface="+mn-cs"/>
              </a:rPr>
              <a:t>:  Tomar un medicamento recetado de una manera diferente a la que indicó el profesional de la salud puede resultar en efectos, incluyendo: </a:t>
            </a:r>
          </a:p>
          <a:p>
            <a:r>
              <a:rPr lang="es-PR" sz="1200" kern="1200" dirty="0">
                <a:solidFill>
                  <a:schemeClr val="tx1"/>
                </a:solidFill>
                <a:effectLst/>
                <a:latin typeface="+mn-lt"/>
                <a:ea typeface="+mn-ea"/>
                <a:cs typeface="+mn-cs"/>
              </a:rPr>
              <a:t> </a:t>
            </a:r>
          </a:p>
          <a:p>
            <a:pPr lvl="0"/>
            <a:r>
              <a:rPr lang="es-PR" sz="1200" kern="1200" dirty="0">
                <a:solidFill>
                  <a:schemeClr val="tx1"/>
                </a:solidFill>
                <a:effectLst/>
                <a:latin typeface="+mn-lt"/>
                <a:ea typeface="+mn-ea"/>
                <a:cs typeface="+mn-cs"/>
              </a:rPr>
              <a:t>		1. Para analgésicos recetados:     somnolencia, confusión, sedación, lenta respiración</a:t>
            </a:r>
          </a:p>
          <a:p>
            <a:pPr lvl="0"/>
            <a:r>
              <a:rPr lang="es-PR" sz="1200" kern="1200" dirty="0">
                <a:solidFill>
                  <a:schemeClr val="tx1"/>
                </a:solidFill>
                <a:effectLst/>
                <a:latin typeface="+mn-lt"/>
                <a:ea typeface="+mn-ea"/>
                <a:cs typeface="+mn-cs"/>
              </a:rPr>
              <a:t>		2.</a:t>
            </a:r>
            <a:r>
              <a:rPr lang="es-PR" sz="1200" kern="1200" baseline="0" dirty="0">
                <a:solidFill>
                  <a:schemeClr val="tx1"/>
                </a:solidFill>
                <a:effectLst/>
                <a:latin typeface="+mn-lt"/>
                <a:ea typeface="+mn-ea"/>
                <a:cs typeface="+mn-cs"/>
              </a:rPr>
              <a:t> </a:t>
            </a:r>
            <a:r>
              <a:rPr lang="es-PR" sz="1200" kern="1200" dirty="0">
                <a:solidFill>
                  <a:schemeClr val="tx1"/>
                </a:solidFill>
                <a:effectLst/>
                <a:latin typeface="+mn-lt"/>
                <a:ea typeface="+mn-ea"/>
                <a:cs typeface="+mn-cs"/>
              </a:rPr>
              <a:t>Para sedantes recetados: disminución de la frecuencia cardíaca y la presión arterial, alteración de la coordinación y el 		juicio, confusión, sedación, respiración lenta </a:t>
            </a:r>
          </a:p>
          <a:p>
            <a:pPr lvl="0"/>
            <a:r>
              <a:rPr lang="es-PR" sz="1200" kern="1200" dirty="0">
                <a:solidFill>
                  <a:schemeClr val="tx1"/>
                </a:solidFill>
                <a:effectLst/>
                <a:latin typeface="+mn-lt"/>
                <a:ea typeface="+mn-ea"/>
                <a:cs typeface="+mn-cs"/>
              </a:rPr>
              <a:t>		3. Para estimulantes recetados: aumento frecuencia cardiaca y presión arterial, ritmo cardíaco irregular, nerviosismo, 		insomnio</a:t>
            </a:r>
          </a:p>
          <a:p>
            <a:r>
              <a:rPr lang="es-PR" sz="1200" kern="1200" dirty="0">
                <a:solidFill>
                  <a:schemeClr val="tx1"/>
                </a:solidFill>
                <a:effectLst/>
                <a:latin typeface="+mn-lt"/>
                <a:ea typeface="+mn-ea"/>
                <a:cs typeface="+mn-cs"/>
              </a:rPr>
              <a:t> </a:t>
            </a:r>
          </a:p>
          <a:p>
            <a:pPr marL="1085850" lvl="2" indent="-171450">
              <a:buFont typeface="Arial" panose="020B0604020202020204" pitchFamily="34" charset="0"/>
              <a:buChar char="•"/>
            </a:pPr>
            <a:r>
              <a:rPr lang="es-PR" sz="1200" kern="1200" dirty="0">
                <a:solidFill>
                  <a:schemeClr val="tx1"/>
                </a:solidFill>
                <a:effectLst/>
                <a:latin typeface="+mn-lt"/>
                <a:ea typeface="+mn-ea"/>
                <a:cs typeface="+mn-cs"/>
              </a:rPr>
              <a:t>Mezclar alcohol con un medicamento puede ser peligroso para la salud de una persona. Por ejemplo, consumo de alcohol menores de 21 años puede afectar el desarrollo del cerebro, y mezclar alcohol con medicamentos puede conducir a problemas de respiración y corazón. </a:t>
            </a:r>
          </a:p>
          <a:p>
            <a:r>
              <a:rPr lang="es-PR" sz="1200" kern="1200" dirty="0">
                <a:solidFill>
                  <a:schemeClr val="tx1"/>
                </a:solidFill>
                <a:effectLst/>
                <a:latin typeface="+mn-lt"/>
                <a:ea typeface="+mn-ea"/>
                <a:cs typeface="+mn-cs"/>
              </a:rPr>
              <a:t> </a:t>
            </a:r>
          </a:p>
          <a:p>
            <a:pPr marL="1085850" lvl="2" indent="-171450">
              <a:buFont typeface="Arial" panose="020B0604020202020204" pitchFamily="34" charset="0"/>
              <a:buChar char="•"/>
            </a:pPr>
            <a:r>
              <a:rPr lang="es-PR" sz="1200" kern="1200" dirty="0">
                <a:solidFill>
                  <a:schemeClr val="tx1"/>
                </a:solidFill>
                <a:effectLst/>
                <a:latin typeface="+mn-lt"/>
                <a:ea typeface="+mn-ea"/>
                <a:cs typeface="+mn-cs"/>
              </a:rPr>
              <a:t>Por último, cuando se toman medicamentos recetados de una forma diferente a la que indicó el  profesional de la salud, aumenta la probabilidad de sufrir efectos secundarios negativos, incluyendo desarrollo de dependencia y adicción.</a:t>
            </a:r>
          </a:p>
          <a:p>
            <a:r>
              <a:rPr lang="es-PR" sz="1200" kern="1200" dirty="0">
                <a:solidFill>
                  <a:schemeClr val="tx1"/>
                </a:solidFill>
                <a:effectLst/>
                <a:latin typeface="+mn-lt"/>
                <a:ea typeface="+mn-ea"/>
                <a:cs typeface="+mn-cs"/>
              </a:rPr>
              <a:t> </a:t>
            </a:r>
          </a:p>
          <a:p>
            <a:pPr lvl="0"/>
            <a:r>
              <a:rPr lang="es-PR" sz="1200" kern="1200" dirty="0">
                <a:solidFill>
                  <a:schemeClr val="tx1"/>
                </a:solidFill>
                <a:effectLst/>
                <a:latin typeface="+mn-lt"/>
                <a:ea typeface="+mn-ea"/>
                <a:cs typeface="+mn-cs"/>
              </a:rPr>
              <a:t> 	3. </a:t>
            </a:r>
            <a:r>
              <a:rPr lang="es-PR" sz="1200" u="sng" kern="1200" dirty="0">
                <a:solidFill>
                  <a:schemeClr val="tx1"/>
                </a:solidFill>
                <a:effectLst/>
                <a:latin typeface="+mn-lt"/>
                <a:ea typeface="+mn-ea"/>
                <a:cs typeface="+mn-cs"/>
              </a:rPr>
              <a:t>Social</a:t>
            </a:r>
            <a:r>
              <a:rPr lang="es-PR" sz="1200" kern="1200" dirty="0">
                <a:solidFill>
                  <a:schemeClr val="tx1"/>
                </a:solidFill>
                <a:effectLst/>
                <a:latin typeface="+mn-lt"/>
                <a:ea typeface="+mn-ea"/>
                <a:cs typeface="+mn-cs"/>
              </a:rPr>
              <a:t>: El mal uso de los medicamentos puede afectar a nuestros familiares y amigos, nuestro trabajo, nuestra educación, nuestras 	finanzas y mucho más.</a:t>
            </a:r>
          </a:p>
          <a:p>
            <a:r>
              <a:rPr lang="es-PR" sz="1200" kern="1200" dirty="0">
                <a:solidFill>
                  <a:schemeClr val="tx1"/>
                </a:solidFill>
                <a:effectLst/>
                <a:latin typeface="+mn-lt"/>
                <a:ea typeface="+mn-ea"/>
                <a:cs typeface="+mn-cs"/>
              </a:rPr>
              <a:t> </a:t>
            </a:r>
          </a:p>
          <a:p>
            <a:r>
              <a:rPr lang="es-PR" sz="1200" kern="1200" dirty="0">
                <a:solidFill>
                  <a:schemeClr val="tx1"/>
                </a:solidFill>
                <a:effectLst/>
                <a:latin typeface="+mn-lt"/>
                <a:ea typeface="+mn-ea"/>
                <a:cs typeface="+mn-cs"/>
              </a:rPr>
              <a:t>3. ¿Estás de acuerdo con cómo Peter manejo la situación? </a:t>
            </a:r>
          </a:p>
          <a:p>
            <a:endParaRPr lang="es-PR"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PR" sz="1200" kern="1200" dirty="0">
                <a:solidFill>
                  <a:schemeClr val="tx1"/>
                </a:solidFill>
                <a:effectLst/>
                <a:latin typeface="+mn-lt"/>
                <a:ea typeface="+mn-ea"/>
                <a:cs typeface="+mn-cs"/>
              </a:rPr>
              <a:t>Peter rechazó</a:t>
            </a:r>
            <a:r>
              <a:rPr lang="es-PR" sz="1200" kern="1200" baseline="0" dirty="0">
                <a:solidFill>
                  <a:schemeClr val="tx1"/>
                </a:solidFill>
                <a:effectLst/>
                <a:latin typeface="+mn-lt"/>
                <a:ea typeface="+mn-ea"/>
                <a:cs typeface="+mn-cs"/>
              </a:rPr>
              <a:t> </a:t>
            </a:r>
            <a:r>
              <a:rPr lang="es-PR" sz="1200" kern="1200" dirty="0">
                <a:solidFill>
                  <a:schemeClr val="tx1"/>
                </a:solidFill>
                <a:effectLst/>
                <a:latin typeface="+mn-lt"/>
                <a:ea typeface="+mn-ea"/>
                <a:cs typeface="+mn-cs"/>
              </a:rPr>
              <a:t>la invitación de Noah a hacer mal uso. Para ayudar a Noah, él podría intentar sacar a Noah de la situación para evitar que siga a bebiendo o haciendo mal uso de los medicamentos recetados. Una vez que esté sobria, Peter podría compartir sus preocupaciones con Noah y un adulto de confianza.</a:t>
            </a:r>
            <a:endParaRPr lang="en-US" baseline="0"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12</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PR" sz="1200" u="sng" kern="1200" dirty="0">
                <a:solidFill>
                  <a:schemeClr val="tx1"/>
                </a:solidFill>
                <a:effectLst/>
                <a:latin typeface="+mn-lt"/>
                <a:ea typeface="+mn-ea"/>
                <a:cs typeface="+mn-cs"/>
              </a:rPr>
              <a:t>Transición</a:t>
            </a:r>
            <a:r>
              <a:rPr lang="es-PR" sz="1200" kern="1200" dirty="0">
                <a:solidFill>
                  <a:schemeClr val="tx1"/>
                </a:solidFill>
                <a:effectLst/>
                <a:latin typeface="+mn-lt"/>
                <a:ea typeface="+mn-ea"/>
                <a:cs typeface="+mn-cs"/>
              </a:rPr>
              <a:t>  Vamos a considerar otros métodos para rechazar la invitación a mal uso.</a:t>
            </a:r>
            <a:endParaRPr lang="es-PR" sz="11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 </a:t>
            </a:r>
            <a:endParaRPr lang="es-PR" sz="1100" kern="1200" dirty="0">
              <a:solidFill>
                <a:schemeClr val="tx1"/>
              </a:solidFill>
              <a:effectLst/>
              <a:latin typeface="+mn-lt"/>
              <a:ea typeface="+mn-ea"/>
              <a:cs typeface="+mn-cs"/>
            </a:endParaRPr>
          </a:p>
          <a:p>
            <a:r>
              <a:rPr lang="es-PR" sz="1200" u="sng" kern="1200" dirty="0">
                <a:solidFill>
                  <a:schemeClr val="tx1"/>
                </a:solidFill>
                <a:effectLst/>
                <a:latin typeface="+mn-lt"/>
                <a:ea typeface="+mn-ea"/>
                <a:cs typeface="+mn-cs"/>
              </a:rPr>
              <a:t>Nota para el facilitador</a:t>
            </a:r>
            <a:r>
              <a:rPr lang="es-PR" sz="1200" kern="1200" dirty="0">
                <a:solidFill>
                  <a:schemeClr val="tx1"/>
                </a:solidFill>
                <a:effectLst/>
                <a:latin typeface="+mn-lt"/>
                <a:ea typeface="+mn-ea"/>
                <a:cs typeface="+mn-cs"/>
              </a:rPr>
              <a:t>: Invite a los participantes a sugerir métodos para rechazar la invitación al mal uso. Si el tiempo lo permite, usted puede considerar permitirle a los participantes desarrollar ideas en grupos. Cuando esté listo, considere escribir los métodos en una pizarra. </a:t>
            </a:r>
            <a:endParaRPr lang="es-PR" sz="11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A continuación se presentan los enfoques sugeridos para rechazar la invitación a mal uso, también se incluyen como un gráfico en la diapositiva 14: </a:t>
            </a:r>
            <a:endParaRPr lang="es-PR" sz="11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 </a:t>
            </a:r>
            <a:endParaRPr lang="es-P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PR" sz="1200" kern="1200" dirty="0">
                <a:solidFill>
                  <a:schemeClr val="tx1"/>
                </a:solidFill>
                <a:effectLst/>
                <a:latin typeface="+mn-lt"/>
                <a:ea typeface="+mn-ea"/>
                <a:cs typeface="+mn-cs"/>
              </a:rPr>
              <a:t>Usar el humor, mientras sigues diciendo no </a:t>
            </a:r>
            <a:endParaRPr lang="es-P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PR" sz="1200" kern="1200" dirty="0">
                <a:solidFill>
                  <a:schemeClr val="tx1"/>
                </a:solidFill>
                <a:effectLst/>
                <a:latin typeface="+mn-lt"/>
                <a:ea typeface="+mn-ea"/>
                <a:cs typeface="+mn-cs"/>
              </a:rPr>
              <a:t>Da una razón o una excusa para decir que no </a:t>
            </a:r>
            <a:endParaRPr lang="es-P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Sugiere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alternativas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positivas</a:t>
            </a:r>
            <a:r>
              <a:rPr lang="en-US" sz="1200" kern="1200" dirty="0">
                <a:solidFill>
                  <a:schemeClr val="tx1"/>
                </a:solidFill>
                <a:effectLst/>
                <a:latin typeface="+mn-lt"/>
                <a:ea typeface="+mn-ea"/>
                <a:cs typeface="+mn-cs"/>
              </a:rPr>
              <a:t> </a:t>
            </a:r>
            <a:endParaRPr lang="es-PR"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PR" sz="1200" kern="1200" dirty="0">
                <a:solidFill>
                  <a:schemeClr val="tx1"/>
                </a:solidFill>
                <a:effectLst/>
                <a:latin typeface="+mn-lt"/>
                <a:ea typeface="+mn-ea"/>
                <a:cs typeface="+mn-cs"/>
              </a:rPr>
              <a:t>No debes tener miedo, al no hacer mal uso de los medicamentos recetados, eres parte de la mayoría de los jóvenes que usan los medicamentos recetados de forma segura</a:t>
            </a:r>
            <a:endParaRPr lang="en-US" altLang="en-US" dirty="0"/>
          </a:p>
          <a:p>
            <a:pPr marL="171450" indent="-171450" eaLnBrk="1" hangingPunct="1">
              <a:spcBef>
                <a:spcPct val="0"/>
              </a:spcBef>
              <a:buFont typeface="Arial" panose="020B0604020202020204" pitchFamily="34" charset="0"/>
              <a:buChar char="•"/>
            </a:pPr>
            <a:endParaRPr lang="en-US" altLang="en-US" dirty="0"/>
          </a:p>
          <a:p>
            <a:pPr marL="171450" indent="-171450">
              <a:buFont typeface="Arial" panose="020B0604020202020204" pitchFamily="34" charset="0"/>
              <a:buChar char="•"/>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13</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789966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R" altLang="en-US" u="sng" dirty="0">
                <a:ea typeface="ＭＳ Ｐゴシック" pitchFamily="34" charset="-128"/>
              </a:rPr>
              <a:t>Transición: </a:t>
            </a:r>
            <a:r>
              <a:rPr lang="es-PR" altLang="en-US" dirty="0">
                <a:ea typeface="ＭＳ Ｐゴシック" pitchFamily="34" charset="-128"/>
              </a:rPr>
              <a:t>esta gráfica identifica los ejemplos de métodos específicos, y alternativas positivas que podemos implementar en lugar de hacer mal uso de los medicamentos recetados. </a:t>
            </a:r>
            <a:endParaRPr lang="es-PR" altLang="en-US" u="sng" dirty="0">
              <a:ea typeface="ＭＳ Ｐゴシック" pitchFamily="34" charset="-128"/>
            </a:endParaRPr>
          </a:p>
          <a:p>
            <a:endParaRPr lang="es-PR" altLang="en-US" u="sng" dirty="0">
              <a:ea typeface="ＭＳ Ｐゴシック" pitchFamily="34" charset="-128"/>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101" charset="-128"/>
              </a:defRPr>
            </a:lvl1pPr>
            <a:lvl2pPr marL="729057" indent="-280406">
              <a:defRPr sz="2400">
                <a:solidFill>
                  <a:schemeClr val="tx1"/>
                </a:solidFill>
                <a:latin typeface="Arial" pitchFamily="34" charset="0"/>
                <a:ea typeface="ヒラギノ角ゴ Pro W3" pitchFamily="-101" charset="-128"/>
              </a:defRPr>
            </a:lvl2pPr>
            <a:lvl3pPr marL="1121626" indent="-224325">
              <a:defRPr sz="2400">
                <a:solidFill>
                  <a:schemeClr val="tx1"/>
                </a:solidFill>
                <a:latin typeface="Arial" pitchFamily="34" charset="0"/>
                <a:ea typeface="ヒラギノ角ゴ Pro W3" pitchFamily="-101" charset="-128"/>
              </a:defRPr>
            </a:lvl3pPr>
            <a:lvl4pPr marL="1570276" indent="-224325">
              <a:defRPr sz="2400">
                <a:solidFill>
                  <a:schemeClr val="tx1"/>
                </a:solidFill>
                <a:latin typeface="Arial" pitchFamily="34" charset="0"/>
                <a:ea typeface="ヒラギノ角ゴ Pro W3" pitchFamily="-101" charset="-128"/>
              </a:defRPr>
            </a:lvl4pPr>
            <a:lvl5pPr marL="2018927" indent="-224325">
              <a:defRPr sz="2400">
                <a:solidFill>
                  <a:schemeClr val="tx1"/>
                </a:solidFill>
                <a:latin typeface="Arial" pitchFamily="34" charset="0"/>
                <a:ea typeface="ヒラギノ角ゴ Pro W3" pitchFamily="-101" charset="-128"/>
              </a:defRPr>
            </a:lvl5pPr>
            <a:lvl6pPr marL="2467577" indent="-224325" eaLnBrk="0" fontAlgn="base" hangingPunct="0">
              <a:spcBef>
                <a:spcPct val="0"/>
              </a:spcBef>
              <a:spcAft>
                <a:spcPct val="0"/>
              </a:spcAft>
              <a:defRPr sz="2400">
                <a:solidFill>
                  <a:schemeClr val="tx1"/>
                </a:solidFill>
                <a:latin typeface="Arial" pitchFamily="34" charset="0"/>
                <a:ea typeface="ヒラギノ角ゴ Pro W3" pitchFamily="-101" charset="-128"/>
              </a:defRPr>
            </a:lvl6pPr>
            <a:lvl7pPr marL="2916227" indent="-224325" eaLnBrk="0" fontAlgn="base" hangingPunct="0">
              <a:spcBef>
                <a:spcPct val="0"/>
              </a:spcBef>
              <a:spcAft>
                <a:spcPct val="0"/>
              </a:spcAft>
              <a:defRPr sz="2400">
                <a:solidFill>
                  <a:schemeClr val="tx1"/>
                </a:solidFill>
                <a:latin typeface="Arial" pitchFamily="34" charset="0"/>
                <a:ea typeface="ヒラギノ角ゴ Pro W3" pitchFamily="-101" charset="-128"/>
              </a:defRPr>
            </a:lvl7pPr>
            <a:lvl8pPr marL="3364878" indent="-224325" eaLnBrk="0" fontAlgn="base" hangingPunct="0">
              <a:spcBef>
                <a:spcPct val="0"/>
              </a:spcBef>
              <a:spcAft>
                <a:spcPct val="0"/>
              </a:spcAft>
              <a:defRPr sz="2400">
                <a:solidFill>
                  <a:schemeClr val="tx1"/>
                </a:solidFill>
                <a:latin typeface="Arial" pitchFamily="34" charset="0"/>
                <a:ea typeface="ヒラギノ角ゴ Pro W3" pitchFamily="-101" charset="-128"/>
              </a:defRPr>
            </a:lvl8pPr>
            <a:lvl9pPr marL="3813528" indent="-224325" eaLnBrk="0" fontAlgn="base" hangingPunct="0">
              <a:spcBef>
                <a:spcPct val="0"/>
              </a:spcBef>
              <a:spcAft>
                <a:spcPct val="0"/>
              </a:spcAft>
              <a:defRPr sz="2400">
                <a:solidFill>
                  <a:schemeClr val="tx1"/>
                </a:solidFill>
                <a:latin typeface="Arial" pitchFamily="34" charset="0"/>
                <a:ea typeface="ヒラギノ角ゴ Pro W3" pitchFamily="-101" charset="-128"/>
              </a:defRPr>
            </a:lvl9pPr>
          </a:lstStyle>
          <a:p>
            <a:fld id="{01663A0E-7A8E-4319-B7F7-DD2975715998}" type="slidenum">
              <a:rPr lang="en-US" altLang="en-US" sz="1200"/>
              <a:pPr/>
              <a:t>14</a:t>
            </a:fld>
            <a:endParaRPr lang="en-US" altLang="en-US" sz="1200"/>
          </a:p>
        </p:txBody>
      </p:sp>
    </p:spTree>
    <p:extLst>
      <p:ext uri="{BB962C8B-B14F-4D97-AF65-F5344CB8AC3E}">
        <p14:creationId xmlns:p14="http://schemas.microsoft.com/office/powerpoint/2010/main" val="1858657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noProof="0"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15</a:t>
            </a:fld>
            <a:endParaRPr lang="en-US"/>
          </a:p>
        </p:txBody>
      </p:sp>
    </p:spTree>
    <p:extLst>
      <p:ext uri="{BB962C8B-B14F-4D97-AF65-F5344CB8AC3E}">
        <p14:creationId xmlns:p14="http://schemas.microsoft.com/office/powerpoint/2010/main" val="4205420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u="sng" kern="1200" dirty="0">
                <a:solidFill>
                  <a:schemeClr val="tx1"/>
                </a:solidFill>
                <a:effectLst/>
                <a:latin typeface="+mn-lt"/>
                <a:ea typeface="+mn-ea"/>
                <a:cs typeface="+mn-cs"/>
              </a:rPr>
              <a:t>Transición</a:t>
            </a:r>
            <a:r>
              <a:rPr lang="es-PR" sz="1200" kern="1200" dirty="0">
                <a:solidFill>
                  <a:schemeClr val="tx1"/>
                </a:solidFill>
                <a:effectLst/>
                <a:latin typeface="+mn-lt"/>
                <a:ea typeface="+mn-ea"/>
                <a:cs typeface="+mn-cs"/>
              </a:rPr>
              <a:t>: Hemos observado tres escenarios diferentes, y hemos usado estos escenarios para aprender alternativas positivas al mal uso de los medicamentos recetados, como también diferentes métodos para decir “no” o rechazar la invitación al mal uso. ¡Es momento de poner a prueba lo aprendido!</a:t>
            </a:r>
          </a:p>
          <a:p>
            <a:r>
              <a:rPr lang="es-PR" sz="1200" kern="1200" dirty="0">
                <a:solidFill>
                  <a:schemeClr val="tx1"/>
                </a:solidFill>
                <a:effectLst/>
                <a:latin typeface="+mn-lt"/>
                <a:ea typeface="+mn-ea"/>
                <a:cs typeface="+mn-cs"/>
              </a:rPr>
              <a:t> </a:t>
            </a:r>
          </a:p>
          <a:p>
            <a:r>
              <a:rPr lang="es-PR" sz="1200" u="sng" kern="1200" dirty="0">
                <a:solidFill>
                  <a:schemeClr val="tx1"/>
                </a:solidFill>
                <a:effectLst/>
                <a:latin typeface="+mn-lt"/>
                <a:ea typeface="+mn-ea"/>
                <a:cs typeface="+mn-cs"/>
              </a:rPr>
              <a:t>Nota para el facilitador:</a:t>
            </a:r>
            <a:r>
              <a:rPr lang="es-PR" sz="1200" kern="1200" dirty="0">
                <a:solidFill>
                  <a:schemeClr val="tx1"/>
                </a:solidFill>
                <a:effectLst/>
                <a:latin typeface="+mn-lt"/>
                <a:ea typeface="+mn-ea"/>
                <a:cs typeface="+mn-cs"/>
              </a:rPr>
              <a:t> Explique las instrucciones para realizar esta actividad.</a:t>
            </a:r>
          </a:p>
          <a:p>
            <a:r>
              <a:rPr lang="es-PR" sz="1200" kern="1200" dirty="0">
                <a:solidFill>
                  <a:schemeClr val="tx1"/>
                </a:solidFill>
                <a:effectLst/>
                <a:latin typeface="+mn-lt"/>
                <a:ea typeface="+mn-ea"/>
                <a:cs typeface="+mn-cs"/>
              </a:rPr>
              <a:t> </a:t>
            </a:r>
          </a:p>
          <a:p>
            <a:r>
              <a:rPr lang="es-PR" sz="1200" kern="1200" dirty="0">
                <a:solidFill>
                  <a:schemeClr val="tx1"/>
                </a:solidFill>
                <a:effectLst/>
                <a:latin typeface="+mn-lt"/>
                <a:ea typeface="+mn-ea"/>
                <a:cs typeface="+mn-cs"/>
              </a:rPr>
              <a:t>1.   Asignar al azar los escenario 1-3 a los grupos. Si es necesario, adelante la presentación a la diapositiva 17 para que los grupos puedan revisar la situación original. </a:t>
            </a:r>
          </a:p>
          <a:p>
            <a:r>
              <a:rPr lang="es-PR" sz="1200" kern="1200" dirty="0">
                <a:solidFill>
                  <a:schemeClr val="tx1"/>
                </a:solidFill>
                <a:effectLst/>
                <a:latin typeface="+mn-lt"/>
                <a:ea typeface="+mn-ea"/>
                <a:cs typeface="+mn-cs"/>
              </a:rPr>
              <a:t> </a:t>
            </a:r>
          </a:p>
          <a:p>
            <a:r>
              <a:rPr lang="es-PR" sz="1200" kern="1200" dirty="0">
                <a:solidFill>
                  <a:schemeClr val="tx1"/>
                </a:solidFill>
                <a:effectLst/>
                <a:latin typeface="+mn-lt"/>
                <a:ea typeface="+mn-ea"/>
                <a:cs typeface="+mn-cs"/>
              </a:rPr>
              <a:t>2.   Asegurar que los grupos entienden que están viajando hacia atrás en el tiempo y cambiando cualquier decisión  negativa en el escenario por opciones positivas. En su dramatización, ellos están demostrando cómo implementar esa opción positiva como también revelando diferentes resultados que pueden ocurrir.  Cada grupo tiene la oportunidad de modificar esencialmente el escenario para lograr un resultado  positivo.</a:t>
            </a:r>
            <a:endParaRPr lang="en-US" baseline="0" dirty="0"/>
          </a:p>
        </p:txBody>
      </p:sp>
      <p:sp>
        <p:nvSpPr>
          <p:cNvPr id="4" name="Slide Number Placeholder 3"/>
          <p:cNvSpPr>
            <a:spLocks noGrp="1"/>
          </p:cNvSpPr>
          <p:nvPr>
            <p:ph type="sldNum" sz="quarter" idx="10"/>
          </p:nvPr>
        </p:nvSpPr>
        <p:spPr/>
        <p:txBody>
          <a:bodyPr/>
          <a:lstStyle/>
          <a:p>
            <a:fld id="{40A66CEF-AC91-4503-853B-E55834706996}" type="slidenum">
              <a:rPr lang="en-US" smtClean="0"/>
              <a:pPr/>
              <a:t>16</a:t>
            </a:fld>
            <a:endParaRPr lang="en-US" dirty="0"/>
          </a:p>
        </p:txBody>
      </p:sp>
    </p:spTree>
    <p:extLst>
      <p:ext uri="{BB962C8B-B14F-4D97-AF65-F5344CB8AC3E}">
        <p14:creationId xmlns:p14="http://schemas.microsoft.com/office/powerpoint/2010/main" val="2105699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17</a:t>
            </a:fld>
            <a:endParaRPr lang="en-US"/>
          </a:p>
        </p:txBody>
      </p:sp>
    </p:spTree>
    <p:extLst>
      <p:ext uri="{BB962C8B-B14F-4D97-AF65-F5344CB8AC3E}">
        <p14:creationId xmlns:p14="http://schemas.microsoft.com/office/powerpoint/2010/main" val="323001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i="1" u="sng" kern="1200" dirty="0">
                <a:solidFill>
                  <a:schemeClr val="tx1"/>
                </a:solidFill>
                <a:effectLst/>
                <a:latin typeface="+mn-lt"/>
                <a:ea typeface="+mn-ea"/>
                <a:cs typeface="+mn-cs"/>
              </a:rPr>
              <a:t>Nota para el facilitador:</a:t>
            </a:r>
            <a:r>
              <a:rPr lang="es-PR" sz="1200" kern="1200" dirty="0">
                <a:solidFill>
                  <a:schemeClr val="tx1"/>
                </a:solidFill>
                <a:effectLst/>
                <a:latin typeface="+mn-lt"/>
                <a:ea typeface="+mn-ea"/>
                <a:cs typeface="+mn-cs"/>
              </a:rPr>
              <a:t>   se encuentran incluidas algunas sugerencias para diferentes opciones que los personajes podrían hacer en cada situación para cambiar el resultado. Le invitamos a enfocarse en las diferentes opciones que los participantes sugieran en su dramatización, pero no dude en sugerir estos.</a:t>
            </a:r>
            <a:endParaRPr lang="en-US"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18</a:t>
            </a:fld>
            <a:endParaRPr lang="en-US"/>
          </a:p>
        </p:txBody>
      </p:sp>
    </p:spTree>
    <p:extLst>
      <p:ext uri="{BB962C8B-B14F-4D97-AF65-F5344CB8AC3E}">
        <p14:creationId xmlns:p14="http://schemas.microsoft.com/office/powerpoint/2010/main" val="323001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u="sng" kern="1200" dirty="0">
                <a:solidFill>
                  <a:schemeClr val="tx1"/>
                </a:solidFill>
                <a:effectLst/>
                <a:latin typeface="+mn-lt"/>
                <a:ea typeface="+mn-ea"/>
                <a:cs typeface="+mn-cs"/>
              </a:rPr>
              <a:t>Transición</a:t>
            </a:r>
            <a:r>
              <a:rPr lang="es-PR" sz="1200" kern="1200" dirty="0">
                <a:solidFill>
                  <a:schemeClr val="tx1"/>
                </a:solidFill>
                <a:effectLst/>
                <a:latin typeface="+mn-lt"/>
                <a:ea typeface="+mn-ea"/>
                <a:cs typeface="+mn-cs"/>
              </a:rPr>
              <a:t>: En Resumen, podemos prevenir el  uso indebido de medicamentos recetados, usándolos de forma segura. Esto incluye el mantener los medicamentos para nosotros mismos (no compartir o tomar el medicamento de otra persona); seguir las instrucciones y tomar los medicamentos recetados como lo indicó el profesional de la salud (incluyendo tomarlo solo por la razón que se recetó); y por último, ser un buen modelo a seguir. Esto incluye poner en acción estas prácticas en el hogar e invitando a su familia y amigos a hacer lo mismo.</a:t>
            </a:r>
            <a:endParaRPr lang="en-US" baseline="0" dirty="0"/>
          </a:p>
          <a:p>
            <a:pPr marL="228564" indent="-228564">
              <a:buFont typeface="+mj-lt"/>
              <a:buAutoNum type="arabicPeriod"/>
            </a:pPr>
            <a:endParaRPr lang="en-US" baseline="0" dirty="0"/>
          </a:p>
          <a:p>
            <a:pPr marL="228564" indent="-228564">
              <a:buFont typeface="+mj-lt"/>
              <a:buAutoNum type="arabicPeriod"/>
            </a:pPr>
            <a:endParaRPr lang="en-US" baseline="0" dirty="0"/>
          </a:p>
          <a:p>
            <a:pPr marL="228564" indent="-228564">
              <a:buFont typeface="+mj-lt"/>
              <a:buAutoNum type="arabicPeriod"/>
            </a:pPr>
            <a:endParaRPr lang="en-US" baseline="0" dirty="0"/>
          </a:p>
          <a:p>
            <a:endParaRPr lang="en-US" baseline="0" dirty="0"/>
          </a:p>
          <a:p>
            <a:pPr marL="228564" indent="-228564">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19</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err="1"/>
              <a:t>Transición</a:t>
            </a:r>
            <a:r>
              <a:rPr lang="en-US" u="sng" dirty="0"/>
              <a:t>: </a:t>
            </a:r>
            <a:r>
              <a:rPr lang="en-US" u="none" dirty="0"/>
              <a:t>Primero,</a:t>
            </a:r>
            <a:r>
              <a:rPr lang="en-US" u="none" baseline="0" dirty="0"/>
              <a:t> </a:t>
            </a:r>
            <a:r>
              <a:rPr lang="en-US" u="none" baseline="0" dirty="0" err="1"/>
              <a:t>vamos</a:t>
            </a:r>
            <a:r>
              <a:rPr lang="en-US" u="none" baseline="0" dirty="0"/>
              <a:t> a </a:t>
            </a:r>
            <a:r>
              <a:rPr lang="en-US" u="none" baseline="0" dirty="0" err="1"/>
              <a:t>hablar</a:t>
            </a:r>
            <a:r>
              <a:rPr lang="en-US" u="none" baseline="0" dirty="0"/>
              <a:t> un </a:t>
            </a:r>
            <a:r>
              <a:rPr lang="en-US" u="none" baseline="0" dirty="0" err="1"/>
              <a:t>poco</a:t>
            </a:r>
            <a:r>
              <a:rPr lang="en-US" u="none" baseline="0" dirty="0"/>
              <a:t> </a:t>
            </a:r>
            <a:r>
              <a:rPr lang="en-US" u="none" baseline="0" dirty="0" err="1"/>
              <a:t>sobre</a:t>
            </a:r>
            <a:r>
              <a:rPr lang="en-US" u="none" baseline="0" dirty="0"/>
              <a:t> los </a:t>
            </a:r>
            <a:r>
              <a:rPr lang="en-US" u="none" baseline="0" dirty="0" err="1"/>
              <a:t>medicamentos</a:t>
            </a:r>
            <a:r>
              <a:rPr lang="en-US" u="none" baseline="0" dirty="0"/>
              <a:t> </a:t>
            </a:r>
            <a:r>
              <a:rPr lang="en-US" u="none" baseline="0" dirty="0" err="1"/>
              <a:t>recetados</a:t>
            </a:r>
            <a:r>
              <a:rPr lang="en-US" u="none" baseline="0" dirty="0"/>
              <a:t>. Los </a:t>
            </a:r>
            <a:r>
              <a:rPr lang="en-US" u="none" baseline="0" dirty="0" err="1"/>
              <a:t>medicamentos</a:t>
            </a:r>
            <a:r>
              <a:rPr lang="en-US" u="none" baseline="0" dirty="0"/>
              <a:t> </a:t>
            </a:r>
            <a:r>
              <a:rPr lang="en-US" u="none" baseline="0" dirty="0" err="1"/>
              <a:t>nos</a:t>
            </a:r>
            <a:r>
              <a:rPr lang="en-US" u="none" baseline="0" dirty="0"/>
              <a:t> </a:t>
            </a:r>
            <a:r>
              <a:rPr lang="en-US" u="none" baseline="0" dirty="0" err="1"/>
              <a:t>pueden</a:t>
            </a:r>
            <a:r>
              <a:rPr lang="en-US" u="none" baseline="0" dirty="0"/>
              <a:t> </a:t>
            </a:r>
            <a:r>
              <a:rPr lang="en-US" u="none" baseline="0" dirty="0" err="1"/>
              <a:t>ayudar</a:t>
            </a:r>
            <a:r>
              <a:rPr lang="en-US" u="none" baseline="0" dirty="0"/>
              <a:t>…</a:t>
            </a:r>
            <a:endParaRPr lang="en-US" u="none" dirty="0"/>
          </a:p>
          <a:p>
            <a:endParaRPr lang="en-US" dirty="0"/>
          </a:p>
          <a:p>
            <a:pPr marL="228600" indent="-228600">
              <a:buAutoNum type="arabicPeriod"/>
            </a:pPr>
            <a:r>
              <a:rPr lang="es-PR" baseline="0" noProof="0" dirty="0"/>
              <a:t>Los medicamentos recetados nos pueden ayudar a tener vidas más largas y saludables cuando se usan bajo la supervisión de un profesional de la salud, como un farmacéutico o un doctor. </a:t>
            </a:r>
          </a:p>
          <a:p>
            <a:pPr marL="228600" indent="-228600">
              <a:buAutoNum type="arabicPeriod"/>
            </a:pPr>
            <a:r>
              <a:rPr lang="es-PR" baseline="0" noProof="0" dirty="0"/>
              <a:t>Nuestra expectativa de vida es la más larga de la historia, y ahora las personas pueden vivir con condiciones médicas que antes eran fatales. </a:t>
            </a:r>
          </a:p>
          <a:p>
            <a:pPr marL="228600" indent="-228600">
              <a:buAutoNum type="arabicPeriod"/>
            </a:pPr>
            <a:r>
              <a:rPr lang="es-PR" baseline="0" noProof="0" dirty="0"/>
              <a:t>Estamos previniendo o curando enfermedades y aliviando síntomas, gracias a los medicamentos recetados. </a:t>
            </a:r>
          </a:p>
          <a:p>
            <a:pPr marL="228600" indent="-228600">
              <a:buAutoNum type="arabicPeriod"/>
            </a:pPr>
            <a:endParaRPr lang="es-PR" baseline="0" noProof="0" dirty="0"/>
          </a:p>
          <a:p>
            <a:r>
              <a:rPr lang="es-PR" sz="1200" u="sng" kern="1200" dirty="0">
                <a:solidFill>
                  <a:schemeClr val="tx1"/>
                </a:solidFill>
                <a:effectLst/>
                <a:latin typeface="+mn-lt"/>
                <a:ea typeface="+mn-ea"/>
                <a:cs typeface="+mn-cs"/>
              </a:rPr>
              <a:t>Transición:</a:t>
            </a:r>
            <a:r>
              <a:rPr lang="es-PR" sz="1200" kern="1200" dirty="0">
                <a:solidFill>
                  <a:schemeClr val="tx1"/>
                </a:solidFill>
                <a:effectLst/>
                <a:latin typeface="+mn-lt"/>
                <a:ea typeface="+mn-ea"/>
                <a:cs typeface="+mn-cs"/>
              </a:rPr>
              <a:t> Los medicamentos nos pueden ayudar, pero solo si se usan según los recetó el profesional de la salud. Los medicamentos pueden hacer daño, especialmente si son usados incorrectamente. </a:t>
            </a:r>
            <a:endParaRPr lang="es-PR" noProof="0" dirty="0"/>
          </a:p>
          <a:p>
            <a:pPr marL="0" indent="0">
              <a:buFont typeface="+mj-lt"/>
              <a:buNone/>
            </a:pPr>
            <a:endParaRPr lang="en-US" baseline="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2</a:t>
            </a:fld>
            <a:endParaRPr lang="en-US" dirty="0"/>
          </a:p>
        </p:txBody>
      </p:sp>
    </p:spTree>
    <p:extLst>
      <p:ext uri="{BB962C8B-B14F-4D97-AF65-F5344CB8AC3E}">
        <p14:creationId xmlns:p14="http://schemas.microsoft.com/office/powerpoint/2010/main" val="3185135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u="sng" baseline="0" noProof="0" dirty="0"/>
              <a:t>Transición: </a:t>
            </a:r>
            <a:r>
              <a:rPr lang="es-PR" u="none" baseline="0" noProof="0" dirty="0"/>
              <a:t>Además de servir como ejemplo, te invitamos a compartir esta información con los demás. ¿Cómo puedes ayudar a los demás? </a:t>
            </a:r>
          </a:p>
          <a:p>
            <a:endParaRPr lang="es-PR" u="none" baseline="0" noProof="0" dirty="0"/>
          </a:p>
          <a:p>
            <a:pPr marL="228600" indent="-228600">
              <a:buAutoNum type="arabicPeriod"/>
            </a:pPr>
            <a:r>
              <a:rPr lang="es-PR" u="none" baseline="0" noProof="0" dirty="0"/>
              <a:t>Primero, tú (y otros adultos) pueden aprender más sobre este tema visitando la sección ‘Learn’ en </a:t>
            </a:r>
            <a:r>
              <a:rPr lang="es-PR" noProof="0" dirty="0"/>
              <a:t>GenerationRx.org. </a:t>
            </a:r>
          </a:p>
          <a:p>
            <a:pPr marL="228600" indent="-228600">
              <a:buAutoNum type="arabicPeriod"/>
            </a:pPr>
            <a:endParaRPr lang="es-PR" u="sng" baseline="0" noProof="0" dirty="0"/>
          </a:p>
          <a:p>
            <a:pPr marL="228600" indent="-228600">
              <a:buAutoNum type="arabicPeriod"/>
            </a:pPr>
            <a:r>
              <a:rPr lang="es-PR" u="none" baseline="0" noProof="0" dirty="0"/>
              <a:t>Segundo, puedes compartir estos mensajes con los demás. Esto consiste en discutir estos mensajes con familiares y amigos, o compartiendo estos mensajes a través de la educación par a par (peer to peer). Visita nuestra página Web, GenerationRx.org, para acceder gratis, a los materiales listos para usarse, diseñados a educar a jóvenes. Puedes presentar este mismo programa, o una actividad diferente. También puedes presentar programas educativos similares a otras audiencias, como niños, usando recursos para edades adecuadas.</a:t>
            </a:r>
          </a:p>
          <a:p>
            <a:pPr marL="0" indent="0">
              <a:buNone/>
            </a:pPr>
            <a:endParaRPr lang="es-PR" u="none" baseline="0" noProof="0" dirty="0"/>
          </a:p>
          <a:p>
            <a:pPr marL="0" indent="0">
              <a:buNone/>
            </a:pPr>
            <a:r>
              <a:rPr lang="es-PR" u="none" baseline="0" noProof="0" dirty="0"/>
              <a:t>3. Por último, si estas preocupado por alguien que quieres, te invitamos a hablarle a un adulto de confianza. Además, hemos identificado recursos adicionales para ayudar a los demás en </a:t>
            </a:r>
            <a:r>
              <a:rPr lang="es-PR" noProof="0" dirty="0"/>
              <a:t>GenerationRx.org. </a:t>
            </a:r>
          </a:p>
          <a:p>
            <a:endParaRPr lang="en-US" dirty="0"/>
          </a:p>
          <a:p>
            <a:r>
              <a:rPr lang="es-PR" u="sng" dirty="0"/>
              <a:t>Nota al facilitador:</a:t>
            </a:r>
            <a:r>
              <a:rPr lang="es-PR" dirty="0"/>
              <a:t> puede ayudar a los jóvenes a identificar adultos con los que puedan discutir sus preocupaciones, como también proveerle recursos locales donde jóvenes o adultos pueden encontrar ayuda. </a:t>
            </a:r>
            <a:endParaRPr lang="es-PR" u="none" baseline="0" noProof="0" dirty="0"/>
          </a:p>
        </p:txBody>
      </p:sp>
      <p:sp>
        <p:nvSpPr>
          <p:cNvPr id="4" name="Slide Number Placeholder 3"/>
          <p:cNvSpPr>
            <a:spLocks noGrp="1"/>
          </p:cNvSpPr>
          <p:nvPr>
            <p:ph type="sldNum" sz="quarter" idx="10"/>
          </p:nvPr>
        </p:nvSpPr>
        <p:spPr/>
        <p:txBody>
          <a:bodyPr/>
          <a:lstStyle/>
          <a:p>
            <a:fld id="{1E756215-DC87-44C1-8A99-C198165AC598}" type="slidenum">
              <a:rPr lang="en-US" smtClean="0"/>
              <a:pPr/>
              <a:t>20</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u="sng" noProof="0" dirty="0"/>
              <a:t>Transición:</a:t>
            </a:r>
            <a:r>
              <a:rPr lang="es-PR" u="none" baseline="0" noProof="0" dirty="0"/>
              <a:t> ¿Alguna pregunta?</a:t>
            </a:r>
          </a:p>
          <a:p>
            <a:endParaRPr lang="es-PR" u="none" baseline="0" noProof="0" dirty="0"/>
          </a:p>
          <a:p>
            <a:r>
              <a:rPr lang="es-PR" u="none" baseline="0" noProof="0" dirty="0"/>
              <a:t>1. Antes de terminar, los invitamos a mantenerse conectados siguiéndonos en </a:t>
            </a:r>
            <a:r>
              <a:rPr lang="es-PR" baseline="0" noProof="0" dirty="0"/>
              <a:t>@</a:t>
            </a:r>
            <a:r>
              <a:rPr lang="es-PR" baseline="0" noProof="0" dirty="0" err="1"/>
              <a:t>MyGenerationRx</a:t>
            </a:r>
            <a:r>
              <a:rPr lang="es-PR" baseline="0" noProof="0" dirty="0"/>
              <a:t> (Twitter) y </a:t>
            </a:r>
            <a:r>
              <a:rPr lang="es-PR" baseline="0" noProof="0" dirty="0" err="1"/>
              <a:t>MyGenerationRx</a:t>
            </a:r>
            <a:r>
              <a:rPr lang="es-PR" baseline="0" noProof="0" dirty="0"/>
              <a:t> en Instagram.</a:t>
            </a:r>
          </a:p>
          <a:p>
            <a:r>
              <a:rPr lang="es-PR" u="none" baseline="0" noProof="0" dirty="0"/>
              <a:t>2. Además, los invitamos a completar la evaluación del programa de hoy en Generationrx.org. Encontrarán el enlace en la parte de abajo de la página inicial. Valoramos sus comentarios para ayudarnos a seguir mejorando los materiales de </a:t>
            </a:r>
            <a:r>
              <a:rPr lang="es-PR" u="none" baseline="0" noProof="0" dirty="0" err="1"/>
              <a:t>Generation</a:t>
            </a:r>
            <a:r>
              <a:rPr lang="es-PR" u="none" baseline="0" noProof="0" dirty="0"/>
              <a:t> </a:t>
            </a:r>
            <a:r>
              <a:rPr lang="es-PR" u="none" baseline="0" noProof="0" dirty="0" err="1"/>
              <a:t>Rx</a:t>
            </a:r>
            <a:r>
              <a:rPr lang="es-PR" u="none" baseline="0" noProof="0" dirty="0"/>
              <a:t>.</a:t>
            </a:r>
          </a:p>
          <a:p>
            <a:endParaRPr lang="es-PR" u="none" baseline="0" noProof="0" dirty="0"/>
          </a:p>
          <a:p>
            <a:endParaRPr lang="es-PR" u="none" noProof="0" dirty="0"/>
          </a:p>
          <a:p>
            <a:r>
              <a:rPr lang="es-PR" i="1" u="sng" baseline="0" noProof="0" dirty="0"/>
              <a:t>Nota al facilitador</a:t>
            </a:r>
            <a:r>
              <a:rPr lang="es-PR" i="1" baseline="0" noProof="0" dirty="0"/>
              <a:t>: </a:t>
            </a:r>
            <a:r>
              <a:rPr lang="es-PR" i="0" baseline="0" noProof="0" dirty="0"/>
              <a:t>lo invitamos a usted también , el presentador, a completar la evaluación. ¡Gracias por ayudar a fomentar las buenas prácticas de medicamentos en la comunidad!</a:t>
            </a:r>
          </a:p>
          <a:p>
            <a:endParaRPr lang="es-PR" i="0" baseline="0" noProof="0" dirty="0"/>
          </a:p>
          <a:p>
            <a:r>
              <a:rPr lang="es-PR" i="0" baseline="0" noProof="0" dirty="0"/>
              <a:t>Además lo invitamos a que comparta su experiencia con nosotros. Considere someter sus consejos y experiencias personales de como fomentar las buenas practicas de los medicamentos en la comunidad. Para hacerlo, visite la sección de ‘</a:t>
            </a:r>
            <a:r>
              <a:rPr lang="es-PR" i="0" baseline="0" noProof="0" dirty="0" err="1"/>
              <a:t>Contact</a:t>
            </a:r>
            <a:r>
              <a:rPr lang="es-PR" i="0" baseline="0" noProof="0" dirty="0"/>
              <a:t>’ en GenerationRx.org. En esta misma sección puede someter preguntas sobre cómo usar los materiales educativos. </a:t>
            </a:r>
          </a:p>
        </p:txBody>
      </p:sp>
      <p:sp>
        <p:nvSpPr>
          <p:cNvPr id="4" name="Slide Number Placeholder 3"/>
          <p:cNvSpPr>
            <a:spLocks noGrp="1"/>
          </p:cNvSpPr>
          <p:nvPr>
            <p:ph type="sldNum" sz="quarter" idx="10"/>
          </p:nvPr>
        </p:nvSpPr>
        <p:spPr/>
        <p:txBody>
          <a:bodyPr/>
          <a:lstStyle/>
          <a:p>
            <a:fld id="{1E756215-DC87-44C1-8A99-C198165AC598}" type="slidenum">
              <a:rPr lang="en-US" smtClean="0"/>
              <a:pPr/>
              <a:t>21</a:t>
            </a:fld>
            <a:endParaRPr lang="en-US" dirty="0"/>
          </a:p>
        </p:txBody>
      </p:sp>
    </p:spTree>
    <p:extLst>
      <p:ext uri="{BB962C8B-B14F-4D97-AF65-F5344CB8AC3E}">
        <p14:creationId xmlns:p14="http://schemas.microsoft.com/office/powerpoint/2010/main" val="176145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00100" y="4368800"/>
            <a:ext cx="5486400" cy="4114800"/>
          </a:xfrm>
        </p:spPr>
        <p:txBody>
          <a:bodyPr/>
          <a:lstStyle/>
          <a:p>
            <a:r>
              <a:rPr lang="es-PR" sz="1200" u="sng" kern="1200" noProof="0" dirty="0">
                <a:solidFill>
                  <a:schemeClr val="tx1"/>
                </a:solidFill>
                <a:effectLst/>
                <a:latin typeface="+mn-lt"/>
                <a:ea typeface="+mn-ea"/>
                <a:cs typeface="+mn-cs"/>
              </a:rPr>
              <a:t>Transición:</a:t>
            </a:r>
            <a:r>
              <a:rPr lang="es-PR" sz="1200" kern="1200" noProof="0" dirty="0">
                <a:solidFill>
                  <a:schemeClr val="tx1"/>
                </a:solidFill>
                <a:effectLst/>
                <a:latin typeface="+mn-lt"/>
                <a:ea typeface="+mn-ea"/>
                <a:cs typeface="+mn-cs"/>
              </a:rPr>
              <a:t> Definimos el uso indebido de los medicamentos recetados con estos comportamientos. </a:t>
            </a:r>
          </a:p>
          <a:p>
            <a:endParaRPr lang="es-PR" sz="1200" kern="1200" noProof="0" dirty="0">
              <a:solidFill>
                <a:schemeClr val="tx1"/>
              </a:solidFill>
              <a:effectLst/>
              <a:latin typeface="+mn-lt"/>
              <a:ea typeface="+mn-ea"/>
              <a:cs typeface="+mn-cs"/>
            </a:endParaRPr>
          </a:p>
          <a:p>
            <a:pPr marL="228600" lvl="0" indent="-228600">
              <a:buFont typeface="+mj-lt"/>
              <a:buAutoNum type="arabicPeriod"/>
            </a:pPr>
            <a:r>
              <a:rPr lang="es-PR" sz="1200" kern="1200" noProof="0" dirty="0">
                <a:solidFill>
                  <a:schemeClr val="tx1"/>
                </a:solidFill>
                <a:effectLst/>
                <a:latin typeface="+mn-lt"/>
                <a:ea typeface="+mn-ea"/>
                <a:cs typeface="+mn-cs"/>
              </a:rPr>
              <a:t>Tomar más de lo recetado.</a:t>
            </a:r>
          </a:p>
          <a:p>
            <a:pPr marL="228600" lvl="0" indent="-228600">
              <a:buFont typeface="+mj-lt"/>
              <a:buAutoNum type="arabicPeriod"/>
            </a:pPr>
            <a:r>
              <a:rPr lang="es-PR" sz="1200" kern="1200" noProof="0" dirty="0">
                <a:solidFill>
                  <a:schemeClr val="tx1"/>
                </a:solidFill>
                <a:effectLst/>
                <a:latin typeface="+mn-lt"/>
                <a:ea typeface="+mn-ea"/>
                <a:cs typeface="+mn-cs"/>
              </a:rPr>
              <a:t>Tomar el medicamento por una razón distinta a la recetada.</a:t>
            </a:r>
          </a:p>
          <a:p>
            <a:pPr marL="228600" lvl="0" indent="-228600">
              <a:buFont typeface="+mj-lt"/>
              <a:buAutoNum type="arabicPeriod"/>
            </a:pPr>
            <a:r>
              <a:rPr lang="es-PR" sz="1200" kern="1200" noProof="0" dirty="0">
                <a:solidFill>
                  <a:schemeClr val="tx1"/>
                </a:solidFill>
                <a:effectLst/>
                <a:latin typeface="+mn-lt"/>
                <a:ea typeface="+mn-ea"/>
                <a:cs typeface="+mn-cs"/>
              </a:rPr>
              <a:t>Compartir o tomar el medicamento de otra persona. </a:t>
            </a:r>
          </a:p>
          <a:p>
            <a:pPr marL="228600" indent="-228600">
              <a:buFont typeface="+mj-lt"/>
              <a:buAutoNum type="arabicPeriod"/>
            </a:pPr>
            <a:endParaRPr lang="es-PR" sz="1200" kern="1200" noProof="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Participar de cualquiera de estos comportamientos es muy peligroso y podría resultar en una variedad de consecuencias sociales, legales y de salud. </a:t>
            </a:r>
          </a:p>
          <a:p>
            <a:r>
              <a:rPr lang="es-PR" sz="1200" kern="1200" noProof="0" dirty="0">
                <a:solidFill>
                  <a:schemeClr val="tx1"/>
                </a:solidFill>
                <a:effectLst/>
                <a:latin typeface="+mn-lt"/>
                <a:ea typeface="+mn-ea"/>
                <a:cs typeface="+mn-cs"/>
              </a:rPr>
              <a:t> </a:t>
            </a:r>
          </a:p>
          <a:p>
            <a:r>
              <a:rPr lang="es-PR" sz="1200" i="1" u="sng" kern="1200" noProof="0" dirty="0">
                <a:solidFill>
                  <a:schemeClr val="tx1"/>
                </a:solidFill>
                <a:effectLst/>
                <a:latin typeface="+mn-lt"/>
                <a:ea typeface="+mn-ea"/>
                <a:cs typeface="+mn-cs"/>
              </a:rPr>
              <a:t>Nota al facilitador:</a:t>
            </a:r>
            <a:r>
              <a:rPr lang="es-PR" sz="1200" kern="1200" noProof="0" dirty="0">
                <a:solidFill>
                  <a:schemeClr val="tx1"/>
                </a:solidFill>
                <a:effectLst/>
                <a:latin typeface="+mn-lt"/>
                <a:ea typeface="+mn-ea"/>
                <a:cs typeface="+mn-cs"/>
              </a:rPr>
              <a:t> Si es preguntado, el Instituto Nacional de la Salud (National Institute of Health) elaboró y apoya  actualmente estas definiciones para el mal uso de los medicamentos recetados. </a:t>
            </a:r>
            <a:endParaRPr lang="es-PR" b="0" u="sng" baseline="0" noProof="0" dirty="0">
              <a:solidFill>
                <a:schemeClr val="tx1"/>
              </a:solidFill>
            </a:endParaRPr>
          </a:p>
          <a:p>
            <a:endParaRPr lang="es-PR" b="0" u="sng" baseline="0" noProof="0" dirty="0">
              <a:solidFill>
                <a:schemeClr val="tx1"/>
              </a:solidFill>
            </a:endParaRPr>
          </a:p>
        </p:txBody>
      </p:sp>
      <p:sp>
        <p:nvSpPr>
          <p:cNvPr id="4" name="Slide Number Placeholder 3"/>
          <p:cNvSpPr>
            <a:spLocks noGrp="1"/>
          </p:cNvSpPr>
          <p:nvPr>
            <p:ph type="sldNum" sz="quarter" idx="10"/>
          </p:nvPr>
        </p:nvSpPr>
        <p:spPr/>
        <p:txBody>
          <a:bodyPr/>
          <a:lstStyle/>
          <a:p>
            <a:fld id="{1E756215-DC87-44C1-8A99-C198165AC598}" type="slidenum">
              <a:rPr lang="en-US" smtClean="0"/>
              <a:pPr/>
              <a:t>3</a:t>
            </a:fld>
            <a:endParaRPr lang="en-US" dirty="0"/>
          </a:p>
        </p:txBody>
      </p:sp>
    </p:spTree>
    <p:extLst>
      <p:ext uri="{BB962C8B-B14F-4D97-AF65-F5344CB8AC3E}">
        <p14:creationId xmlns:p14="http://schemas.microsoft.com/office/powerpoint/2010/main" val="213257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u="sng" kern="1200" dirty="0">
                <a:solidFill>
                  <a:schemeClr val="tx1"/>
                </a:solidFill>
                <a:effectLst/>
                <a:latin typeface="+mn-lt"/>
                <a:ea typeface="+mn-ea"/>
                <a:cs typeface="+mn-cs"/>
              </a:rPr>
              <a:t>Transición: </a:t>
            </a:r>
            <a:r>
              <a:rPr lang="es-PR" sz="1200" kern="1200" dirty="0">
                <a:solidFill>
                  <a:schemeClr val="tx1"/>
                </a:solidFill>
                <a:effectLst/>
                <a:latin typeface="+mn-lt"/>
                <a:ea typeface="+mn-ea"/>
                <a:cs typeface="+mn-cs"/>
              </a:rPr>
              <a:t>Vamos a ver nuestro primer escenario. Conocerás a James, que celebra su cumpleaños número 21; Pedro, que es el mejor amigo de James y Noah, que cursa el último año de escuela superior y es hermana de la novia de Peter. La escena es una fiesta de la universidad.</a:t>
            </a:r>
          </a:p>
          <a:p>
            <a:r>
              <a:rPr lang="es-PR" sz="1200" kern="1200" dirty="0">
                <a:solidFill>
                  <a:schemeClr val="tx1"/>
                </a:solidFill>
                <a:effectLst/>
                <a:latin typeface="+mn-lt"/>
                <a:ea typeface="+mn-ea"/>
                <a:cs typeface="+mn-cs"/>
              </a:rPr>
              <a:t> </a:t>
            </a:r>
          </a:p>
          <a:p>
            <a:r>
              <a:rPr lang="es-PR" sz="1200" u="sng" kern="1200" dirty="0">
                <a:solidFill>
                  <a:schemeClr val="tx1"/>
                </a:solidFill>
                <a:effectLst/>
                <a:latin typeface="+mn-lt"/>
                <a:ea typeface="+mn-ea"/>
                <a:cs typeface="+mn-cs"/>
              </a:rPr>
              <a:t>Nota para el facilitador</a:t>
            </a:r>
            <a:r>
              <a:rPr lang="es-PR" sz="1200" kern="1200" dirty="0">
                <a:solidFill>
                  <a:schemeClr val="tx1"/>
                </a:solidFill>
                <a:effectLst/>
                <a:latin typeface="+mn-lt"/>
                <a:ea typeface="+mn-ea"/>
                <a:cs typeface="+mn-cs"/>
              </a:rPr>
              <a:t>: Cuando esté listo para reproducir el vídeo, minimice esta presentación. Reproduzca el vídeo, el vídeo debe comenzar ahora con el escenario 2.  Haga clic en 'pausa' al terminar el escenario 2.  Minimice el video y vuelva a esta presentación. </a:t>
            </a:r>
            <a:endParaRPr lang="en-US" baseline="0"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4</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u="sng" kern="1200" dirty="0">
                <a:solidFill>
                  <a:schemeClr val="tx1"/>
                </a:solidFill>
                <a:effectLst/>
                <a:latin typeface="+mn-lt"/>
                <a:ea typeface="+mn-ea"/>
                <a:cs typeface="+mn-cs"/>
              </a:rPr>
              <a:t>Transición</a:t>
            </a:r>
            <a:r>
              <a:rPr lang="es-PR" sz="1200" kern="1200" dirty="0">
                <a:solidFill>
                  <a:schemeClr val="tx1"/>
                </a:solidFill>
                <a:effectLst/>
                <a:latin typeface="+mn-lt"/>
                <a:ea typeface="+mn-ea"/>
                <a:cs typeface="+mn-cs"/>
              </a:rPr>
              <a:t>: Vamos a discutir esta escena.</a:t>
            </a:r>
          </a:p>
          <a:p>
            <a:r>
              <a:rPr lang="es-PR" sz="1200" kern="1200" dirty="0">
                <a:solidFill>
                  <a:schemeClr val="tx1"/>
                </a:solidFill>
                <a:effectLst/>
                <a:latin typeface="+mn-lt"/>
                <a:ea typeface="+mn-ea"/>
                <a:cs typeface="+mn-cs"/>
              </a:rPr>
              <a:t> </a:t>
            </a:r>
          </a:p>
          <a:p>
            <a:r>
              <a:rPr lang="es-PR" sz="1200" kern="1200" dirty="0">
                <a:solidFill>
                  <a:schemeClr val="tx1"/>
                </a:solidFill>
                <a:effectLst/>
                <a:latin typeface="+mn-lt"/>
                <a:ea typeface="+mn-ea"/>
                <a:cs typeface="+mn-cs"/>
              </a:rPr>
              <a:t>1. ¿Alguno de los personajes hizo mal uso de los medicamentos recetados? </a:t>
            </a:r>
          </a:p>
          <a:p>
            <a:pPr lvl="0"/>
            <a:r>
              <a:rPr lang="es-PR" sz="1200" kern="1200" dirty="0">
                <a:solidFill>
                  <a:schemeClr val="tx1"/>
                </a:solidFill>
                <a:effectLst/>
                <a:latin typeface="+mn-lt"/>
                <a:ea typeface="+mn-ea"/>
                <a:cs typeface="+mn-cs"/>
              </a:rPr>
              <a:t>	1. James: tomo más medicamento de lo que le recetaron; compartió medicamentos; tomó el medicamento por una razón diferente a 	la que se le recetó; tomó el medicamento de otra persona</a:t>
            </a:r>
          </a:p>
          <a:p>
            <a:pPr lvl="0"/>
            <a:r>
              <a:rPr lang="es-PR" sz="1200" kern="1200" dirty="0">
                <a:solidFill>
                  <a:schemeClr val="tx1"/>
                </a:solidFill>
                <a:effectLst/>
                <a:latin typeface="+mn-lt"/>
                <a:ea typeface="+mn-ea"/>
                <a:cs typeface="+mn-cs"/>
              </a:rPr>
              <a:t>	2. Peter: tomó el medicamento de otra persona; robó medicamentos; tomó medicamentos por una razón diferente a la que se le 	recetó</a:t>
            </a:r>
          </a:p>
          <a:p>
            <a:r>
              <a:rPr lang="es-PR" sz="1200" kern="1200" dirty="0">
                <a:solidFill>
                  <a:schemeClr val="tx1"/>
                </a:solidFill>
                <a:effectLst/>
                <a:latin typeface="+mn-lt"/>
                <a:ea typeface="+mn-ea"/>
                <a:cs typeface="+mn-cs"/>
              </a:rPr>
              <a:t> </a:t>
            </a:r>
          </a:p>
          <a:p>
            <a:pPr lvl="0"/>
            <a:r>
              <a:rPr lang="es-PR" sz="1200" kern="1200" dirty="0">
                <a:solidFill>
                  <a:schemeClr val="tx1"/>
                </a:solidFill>
                <a:effectLst/>
                <a:latin typeface="+mn-lt"/>
                <a:ea typeface="+mn-ea"/>
                <a:cs typeface="+mn-cs"/>
              </a:rPr>
              <a:t>2. ¿De qué tipos de medicamentos Peter y James hicieron mal uso? </a:t>
            </a:r>
          </a:p>
          <a:p>
            <a:pPr lvl="0"/>
            <a:r>
              <a:rPr lang="es-PR" sz="1200" kern="1200" dirty="0">
                <a:solidFill>
                  <a:schemeClr val="tx1"/>
                </a:solidFill>
                <a:effectLst/>
                <a:latin typeface="+mn-lt"/>
                <a:ea typeface="+mn-ea"/>
                <a:cs typeface="+mn-cs"/>
              </a:rPr>
              <a:t>	1. </a:t>
            </a:r>
            <a:r>
              <a:rPr lang="es-PR" sz="1200" kern="1200" dirty="0" err="1">
                <a:solidFill>
                  <a:schemeClr val="tx1"/>
                </a:solidFill>
                <a:effectLst/>
                <a:latin typeface="+mn-lt"/>
                <a:ea typeface="+mn-ea"/>
                <a:cs typeface="+mn-cs"/>
              </a:rPr>
              <a:t>Percocet</a:t>
            </a:r>
            <a:r>
              <a:rPr lang="es-PR" sz="1200" kern="1200" dirty="0">
                <a:solidFill>
                  <a:schemeClr val="tx1"/>
                </a:solidFill>
                <a:effectLst/>
                <a:latin typeface="+mn-lt"/>
                <a:ea typeface="+mn-ea"/>
                <a:cs typeface="+mn-cs"/>
              </a:rPr>
              <a:t> (analgésicos) y </a:t>
            </a:r>
            <a:r>
              <a:rPr lang="es-PR" sz="1200" kern="1200" dirty="0" err="1">
                <a:solidFill>
                  <a:schemeClr val="tx1"/>
                </a:solidFill>
                <a:effectLst/>
                <a:latin typeface="+mn-lt"/>
                <a:ea typeface="+mn-ea"/>
                <a:cs typeface="+mn-cs"/>
              </a:rPr>
              <a:t>Xanax</a:t>
            </a:r>
            <a:r>
              <a:rPr lang="es-PR" sz="1200" kern="1200" dirty="0">
                <a:solidFill>
                  <a:schemeClr val="tx1"/>
                </a:solidFill>
                <a:effectLst/>
                <a:latin typeface="+mn-lt"/>
                <a:ea typeface="+mn-ea"/>
                <a:cs typeface="+mn-cs"/>
              </a:rPr>
              <a:t> (sedante)</a:t>
            </a:r>
          </a:p>
          <a:p>
            <a:r>
              <a:rPr lang="es-PR" sz="1200" kern="1200" dirty="0">
                <a:solidFill>
                  <a:schemeClr val="tx1"/>
                </a:solidFill>
                <a:effectLst/>
                <a:latin typeface="+mn-lt"/>
                <a:ea typeface="+mn-ea"/>
                <a:cs typeface="+mn-cs"/>
              </a:rPr>
              <a:t> 	2. Sedantes, estimulantes y opiáceos o analgésicos recetados, son los tipos de medicamentos comúnmente mal usados. </a:t>
            </a:r>
          </a:p>
          <a:p>
            <a:endParaRPr lang="es-PR" sz="12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3.</a:t>
            </a:r>
            <a:r>
              <a:rPr lang="es-PR" sz="1200" kern="1200" baseline="0" dirty="0">
                <a:solidFill>
                  <a:schemeClr val="tx1"/>
                </a:solidFill>
                <a:effectLst/>
                <a:latin typeface="+mn-lt"/>
                <a:ea typeface="+mn-ea"/>
                <a:cs typeface="+mn-cs"/>
              </a:rPr>
              <a:t> </a:t>
            </a:r>
            <a:r>
              <a:rPr lang="es-PR" sz="1200" kern="1200" dirty="0">
                <a:solidFill>
                  <a:schemeClr val="tx1"/>
                </a:solidFill>
                <a:effectLst/>
                <a:latin typeface="+mn-lt"/>
                <a:ea typeface="+mn-ea"/>
                <a:cs typeface="+mn-cs"/>
              </a:rPr>
              <a:t>¿Por qué crees Peter y James hicieron mal uso de los medicamentos?</a:t>
            </a:r>
          </a:p>
          <a:p>
            <a:r>
              <a:rPr lang="es-PR" sz="1200" kern="1200" dirty="0">
                <a:solidFill>
                  <a:schemeClr val="tx1"/>
                </a:solidFill>
                <a:effectLst/>
                <a:latin typeface="+mn-lt"/>
                <a:ea typeface="+mn-ea"/>
                <a:cs typeface="+mn-cs"/>
              </a:rPr>
              <a:t> 	1. Peter: para divertirse, para que James pase un buen rato en su cumpleaños </a:t>
            </a:r>
          </a:p>
          <a:p>
            <a:r>
              <a:rPr lang="es-PR" sz="1200" kern="1200" dirty="0">
                <a:solidFill>
                  <a:schemeClr val="tx1"/>
                </a:solidFill>
                <a:effectLst/>
                <a:latin typeface="+mn-lt"/>
                <a:ea typeface="+mn-ea"/>
                <a:cs typeface="+mn-cs"/>
              </a:rPr>
              <a:t>	2. James: para divertirse, para llamar la atención (quería que los demás pensaran que es una persona que hace buenas fiestas </a:t>
            </a:r>
          </a:p>
        </p:txBody>
      </p:sp>
      <p:sp>
        <p:nvSpPr>
          <p:cNvPr id="4" name="Slide Number Placeholder 3"/>
          <p:cNvSpPr>
            <a:spLocks noGrp="1"/>
          </p:cNvSpPr>
          <p:nvPr>
            <p:ph type="sldNum" sz="quarter" idx="10"/>
          </p:nvPr>
        </p:nvSpPr>
        <p:spPr/>
        <p:txBody>
          <a:bodyPr/>
          <a:lstStyle/>
          <a:p>
            <a:fld id="{D40420F1-6119-44EC-9AE5-D7FFD6A00697}" type="slidenum">
              <a:rPr lang="en-US" smtClean="0"/>
              <a:pPr/>
              <a:t>5</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864883">
              <a:defRPr/>
            </a:pPr>
            <a:r>
              <a:rPr lang="es-PR" u="sng" noProof="0" dirty="0"/>
              <a:t>Transición:</a:t>
            </a:r>
            <a:r>
              <a:rPr lang="es-PR" u="none" baseline="0" noProof="0" dirty="0"/>
              <a:t> Algunas personas hacen mal uso de los medicamentos recetados al tomárselos por una razón diferente a la que se le recetó. ¿Qué razones dan los jóvenes para hacer mal uso de los medicamentos?</a:t>
            </a:r>
          </a:p>
          <a:p>
            <a:pPr defTabSz="864883">
              <a:defRPr/>
            </a:pPr>
            <a:endParaRPr lang="es-PR" u="none" baseline="0" noProof="0" dirty="0"/>
          </a:p>
          <a:p>
            <a:pPr marL="0" indent="0" defTabSz="864883">
              <a:buNone/>
              <a:defRPr/>
            </a:pPr>
            <a:r>
              <a:rPr lang="es-PR" i="1" u="sng" baseline="0" noProof="0" dirty="0"/>
              <a:t>Nota al facilitador: </a:t>
            </a:r>
            <a:r>
              <a:rPr lang="es-PR" i="0" u="none" baseline="0" noProof="0" dirty="0"/>
              <a:t>invite a cada equipo a compartir sus razones con todo el grupo. Puede escribir estas razones en una pizarra o en un papel grande, para que todos los participantes las puedan ver. Algunas de las posibles razones son:</a:t>
            </a:r>
          </a:p>
          <a:p>
            <a:pPr marL="685800" lvl="1" indent="-228600" defTabSz="864883">
              <a:buAutoNum type="arabicPeriod"/>
              <a:defRPr/>
            </a:pPr>
            <a:r>
              <a:rPr lang="es-PR" i="0" u="none" baseline="0" noProof="0" dirty="0"/>
              <a:t>Para manejar el estrés</a:t>
            </a:r>
          </a:p>
          <a:p>
            <a:pPr marL="685800" lvl="1" indent="-228600" defTabSz="864883">
              <a:buAutoNum type="arabicPeriod"/>
              <a:defRPr/>
            </a:pPr>
            <a:r>
              <a:rPr lang="es-PR" i="0" u="none" baseline="0" noProof="0" dirty="0"/>
              <a:t>Para mejorar su desempeño académico o ayudar en la escuela</a:t>
            </a:r>
          </a:p>
          <a:p>
            <a:pPr marL="685800" lvl="1" indent="-228600" defTabSz="864883">
              <a:buAutoNum type="arabicPeriod"/>
              <a:defRPr/>
            </a:pPr>
            <a:r>
              <a:rPr lang="es-PR" i="0" u="none" baseline="0" noProof="0" dirty="0"/>
              <a:t>Para sobrepasar los sentimientos de una depresión</a:t>
            </a:r>
          </a:p>
          <a:p>
            <a:pPr marL="685800" marR="0" lvl="1" indent="-228600" algn="l" defTabSz="864883" rtl="0" eaLnBrk="1" fontAlgn="auto" latinLnBrk="0" hangingPunct="1">
              <a:lnSpc>
                <a:spcPct val="100000"/>
              </a:lnSpc>
              <a:spcBef>
                <a:spcPts val="0"/>
              </a:spcBef>
              <a:spcAft>
                <a:spcPts val="0"/>
              </a:spcAft>
              <a:buClrTx/>
              <a:buSzTx/>
              <a:buFontTx/>
              <a:buAutoNum type="arabicPeriod"/>
              <a:tabLst/>
              <a:defRPr/>
            </a:pPr>
            <a:r>
              <a:rPr lang="es-PR" i="0" u="none" baseline="0" noProof="0" dirty="0"/>
              <a:t>Para lidiar con una lesión física y poder participar en un evento de deportes </a:t>
            </a:r>
            <a:r>
              <a:rPr lang="es-PR" noProof="0" dirty="0"/>
              <a:t> </a:t>
            </a:r>
            <a:r>
              <a:rPr lang="es-PR" i="0" noProof="0" dirty="0"/>
              <a:t>(“</a:t>
            </a:r>
            <a:r>
              <a:rPr lang="es-PR" altLang="en-US" noProof="0" dirty="0"/>
              <a:t>continuar,</a:t>
            </a:r>
            <a:r>
              <a:rPr lang="es-PR" altLang="en-US" baseline="0" noProof="0" dirty="0"/>
              <a:t> sin importar el dolor</a:t>
            </a:r>
            <a:r>
              <a:rPr lang="es-PR" altLang="en-US" noProof="0" dirty="0"/>
              <a:t>”)</a:t>
            </a:r>
            <a:endParaRPr lang="es-PR" i="1" noProof="0" dirty="0"/>
          </a:p>
          <a:p>
            <a:pPr marL="685800" lvl="1" indent="-228600" defTabSz="864883">
              <a:buAutoNum type="arabicPeriod"/>
              <a:defRPr/>
            </a:pPr>
            <a:r>
              <a:rPr lang="es-PR" i="0" u="none" noProof="0" dirty="0"/>
              <a:t>Para divertirse</a:t>
            </a:r>
          </a:p>
          <a:p>
            <a:pPr marL="685800" lvl="1" indent="-228600" defTabSz="864883">
              <a:buAutoNum type="arabicPeriod"/>
              <a:defRPr/>
            </a:pPr>
            <a:r>
              <a:rPr lang="es-PR" i="0" u="none" noProof="0" dirty="0"/>
              <a:t>Para</a:t>
            </a:r>
            <a:r>
              <a:rPr lang="es-PR" i="0" u="none" baseline="0" noProof="0" dirty="0"/>
              <a:t> tener algo que hacer (ej.. aburrimiento) o intentar algo nuevo (ej.. curiosidad)</a:t>
            </a:r>
            <a:endParaRPr lang="es-PR" i="0" u="none" noProof="0" dirty="0"/>
          </a:p>
          <a:p>
            <a:pPr defTabSz="864883">
              <a:defRPr/>
            </a:pPr>
            <a:endParaRPr lang="en-US" dirty="0"/>
          </a:p>
          <a:p>
            <a:pPr defTabSz="864883">
              <a:defRPr/>
            </a:pPr>
            <a:endParaRPr lang="en-US" dirty="0"/>
          </a:p>
          <a:p>
            <a:pPr defTabSz="864883">
              <a:defRPr/>
            </a:pPr>
            <a:endParaRPr lang="en-US" dirty="0"/>
          </a:p>
          <a:p>
            <a:pPr defTabSz="864883">
              <a:defRPr/>
            </a:pPr>
            <a:endParaRPr lang="en-US" dirty="0"/>
          </a:p>
          <a:p>
            <a:pPr defTabSz="864883">
              <a:defRPr/>
            </a:pPr>
            <a:endParaRPr lang="en-US" dirty="0"/>
          </a:p>
          <a:p>
            <a:pPr marL="228552" indent="-228552">
              <a:buFont typeface="+mj-lt"/>
              <a:buAutoNum type="arabicPeriod"/>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6</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3553781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PR" sz="1200" kern="1200" dirty="0">
                <a:solidFill>
                  <a:schemeClr val="tx1"/>
                </a:solidFill>
                <a:effectLst/>
                <a:latin typeface="+mn-lt"/>
                <a:ea typeface="+mn-ea"/>
                <a:cs typeface="+mn-cs"/>
              </a:rPr>
              <a:t> </a:t>
            </a:r>
            <a:r>
              <a:rPr lang="es-PR" sz="1200" u="sng" kern="1200" dirty="0">
                <a:solidFill>
                  <a:schemeClr val="tx1"/>
                </a:solidFill>
                <a:effectLst/>
                <a:latin typeface="+mn-lt"/>
                <a:ea typeface="+mn-ea"/>
                <a:cs typeface="+mn-cs"/>
              </a:rPr>
              <a:t>Transición:</a:t>
            </a:r>
            <a:r>
              <a:rPr lang="es-PR" sz="1200" kern="1200" dirty="0">
                <a:solidFill>
                  <a:schemeClr val="tx1"/>
                </a:solidFill>
                <a:effectLst/>
                <a:latin typeface="+mn-lt"/>
                <a:ea typeface="+mn-ea"/>
                <a:cs typeface="+mn-cs"/>
              </a:rPr>
              <a:t> Ahora que hemos identificado razones comunes para hacer mal uso de los medicamentos, vamos a considerar algunas alternativas positivas.</a:t>
            </a:r>
          </a:p>
          <a:p>
            <a:r>
              <a:rPr lang="es-PR" sz="1200" kern="1200" dirty="0">
                <a:solidFill>
                  <a:schemeClr val="tx1"/>
                </a:solidFill>
                <a:effectLst/>
                <a:latin typeface="+mn-lt"/>
                <a:ea typeface="+mn-ea"/>
                <a:cs typeface="+mn-cs"/>
              </a:rPr>
              <a:t> </a:t>
            </a:r>
          </a:p>
          <a:p>
            <a:r>
              <a:rPr lang="es-PR" sz="1200" i="1" u="sng" kern="1200" dirty="0">
                <a:solidFill>
                  <a:schemeClr val="tx1"/>
                </a:solidFill>
                <a:effectLst/>
                <a:latin typeface="+mn-lt"/>
                <a:ea typeface="+mn-ea"/>
                <a:cs typeface="+mn-cs"/>
              </a:rPr>
              <a:t>Nota al facilitador: </a:t>
            </a:r>
            <a:r>
              <a:rPr lang="es-PR" sz="1200" kern="1200" dirty="0">
                <a:solidFill>
                  <a:schemeClr val="tx1"/>
                </a:solidFill>
                <a:effectLst/>
                <a:latin typeface="+mn-lt"/>
                <a:ea typeface="+mn-ea"/>
                <a:cs typeface="+mn-cs"/>
              </a:rPr>
              <a:t>Invite a los participantes a desarrollar alternativas positivas para las razones que identificaron. Considere escribir estas alternativas al lado de las “razones” que identificaron los participantes anteriormente.</a:t>
            </a:r>
          </a:p>
          <a:p>
            <a:r>
              <a:rPr lang="es-PR" sz="1200" kern="1200" dirty="0">
                <a:solidFill>
                  <a:schemeClr val="tx1"/>
                </a:solidFill>
                <a:effectLst/>
                <a:latin typeface="+mn-lt"/>
                <a:ea typeface="+mn-ea"/>
                <a:cs typeface="+mn-cs"/>
              </a:rPr>
              <a:t> </a:t>
            </a:r>
          </a:p>
          <a:p>
            <a:r>
              <a:rPr lang="es-PR" sz="1200" kern="1200" dirty="0">
                <a:solidFill>
                  <a:schemeClr val="tx1"/>
                </a:solidFill>
                <a:effectLst/>
                <a:latin typeface="+mn-lt"/>
                <a:ea typeface="+mn-ea"/>
                <a:cs typeface="+mn-cs"/>
              </a:rPr>
              <a:t>A continuación se encuentran unos puntos de discusión para algunas alternativas que los jóvenes puedan identificar.</a:t>
            </a:r>
          </a:p>
          <a:p>
            <a:r>
              <a:rPr lang="es-PR" sz="1200" kern="1200" dirty="0">
                <a:solidFill>
                  <a:schemeClr val="tx1"/>
                </a:solidFill>
                <a:effectLst/>
                <a:latin typeface="+mn-lt"/>
                <a:ea typeface="+mn-ea"/>
                <a:cs typeface="+mn-cs"/>
              </a:rPr>
              <a:t>	1. </a:t>
            </a:r>
            <a:r>
              <a:rPr lang="es-PR" sz="1200" u="sng" kern="1200" dirty="0">
                <a:solidFill>
                  <a:schemeClr val="tx1"/>
                </a:solidFill>
                <a:effectLst/>
                <a:latin typeface="+mn-lt"/>
                <a:ea typeface="+mn-ea"/>
                <a:cs typeface="+mn-cs"/>
              </a:rPr>
              <a:t>Para ayudar con la escuela:</a:t>
            </a:r>
            <a:r>
              <a:rPr lang="es-PR" sz="1200" kern="1200" dirty="0">
                <a:solidFill>
                  <a:schemeClr val="tx1"/>
                </a:solidFill>
                <a:effectLst/>
                <a:latin typeface="+mn-lt"/>
                <a:ea typeface="+mn-ea"/>
                <a:cs typeface="+mn-cs"/>
              </a:rPr>
              <a:t> Puede ser tentador hacer mal uso de un medicamento como “arreglo fácil” para ayudar a pasar un 	examen. Sin embargo, no es una razón sostenible para tener buenas notas. Intenta estudiar con amigos, trabajar con un tutor o 	reunirte con la maestra antes o después de la escuela. </a:t>
            </a:r>
          </a:p>
          <a:p>
            <a:endParaRPr lang="es-PR" sz="12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	2. </a:t>
            </a:r>
            <a:r>
              <a:rPr lang="es-PR" sz="1200" u="sng" kern="1200" dirty="0">
                <a:solidFill>
                  <a:schemeClr val="tx1"/>
                </a:solidFill>
                <a:effectLst/>
                <a:latin typeface="+mn-lt"/>
                <a:ea typeface="+mn-ea"/>
                <a:cs typeface="+mn-cs"/>
              </a:rPr>
              <a:t>Para sobrepasar los sentimientos de una depresión: </a:t>
            </a:r>
            <a:r>
              <a:rPr lang="es-PR" sz="1200" kern="1200" dirty="0">
                <a:solidFill>
                  <a:schemeClr val="tx1"/>
                </a:solidFill>
                <a:effectLst/>
                <a:latin typeface="+mn-lt"/>
                <a:ea typeface="+mn-ea"/>
                <a:cs typeface="+mn-cs"/>
              </a:rPr>
              <a:t>si te sientes deprimido, cuéntaselo a un adulto de confianza. Recurrir al mal 	uso de los medicamentos u otras substancias solo prologará tus sentimientos de depresión. </a:t>
            </a:r>
          </a:p>
          <a:p>
            <a:endParaRPr lang="es-PR" sz="12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	3. </a:t>
            </a:r>
            <a:r>
              <a:rPr lang="es-PR" sz="1200" u="sng" kern="1200" dirty="0">
                <a:solidFill>
                  <a:schemeClr val="tx1"/>
                </a:solidFill>
                <a:effectLst/>
                <a:latin typeface="+mn-lt"/>
                <a:ea typeface="+mn-ea"/>
                <a:cs typeface="+mn-cs"/>
              </a:rPr>
              <a:t>Para lidiar con una lesión física:</a:t>
            </a:r>
            <a:r>
              <a:rPr lang="es-PR" sz="1200" kern="1200" dirty="0">
                <a:solidFill>
                  <a:schemeClr val="tx1"/>
                </a:solidFill>
                <a:effectLst/>
                <a:latin typeface="+mn-lt"/>
                <a:ea typeface="+mn-ea"/>
                <a:cs typeface="+mn-cs"/>
              </a:rPr>
              <a:t> Si eres un atleta que está pasando por una lesión, lo más probable es que sientas la presión de 	“continuar, sin importar el dolor”. Sin embargo, las posibles consecuencias de hacer mal uso de un analgésico recetado como los  	opioides,  son más devastadores que el no jugar en un evento atlético. Si estás pasando por una lesión, trabaja con un entrenador o 	un profesional de la salud para planear tu recuperación.  </a:t>
            </a:r>
          </a:p>
          <a:p>
            <a:endParaRPr lang="es-PR" sz="12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	4. </a:t>
            </a:r>
            <a:r>
              <a:rPr lang="es-PR" sz="1200" u="sng" kern="1200" dirty="0">
                <a:solidFill>
                  <a:schemeClr val="tx1"/>
                </a:solidFill>
                <a:effectLst/>
                <a:latin typeface="+mn-lt"/>
                <a:ea typeface="+mn-ea"/>
                <a:cs typeface="+mn-cs"/>
              </a:rPr>
              <a:t>Para manejar el aburrimiento: </a:t>
            </a:r>
            <a:r>
              <a:rPr lang="es-PR" sz="1200" kern="1200" dirty="0">
                <a:solidFill>
                  <a:schemeClr val="tx1"/>
                </a:solidFill>
                <a:effectLst/>
                <a:latin typeface="+mn-lt"/>
                <a:ea typeface="+mn-ea"/>
                <a:cs typeface="+mn-cs"/>
              </a:rPr>
              <a:t>el aburrimiento nos puede afectar a todos nosotros…intenta hacer algo que te guste para no estar 	aburrido (como arte, deportes, ayudar a los demás, etc.).</a:t>
            </a:r>
          </a:p>
          <a:p>
            <a:endParaRPr lang="es-PR" sz="1200" kern="1200" dirty="0">
              <a:solidFill>
                <a:schemeClr val="tx1"/>
              </a:solidFill>
              <a:effectLst/>
              <a:latin typeface="+mn-lt"/>
              <a:ea typeface="+mn-ea"/>
              <a:cs typeface="+mn-cs"/>
            </a:endParaRPr>
          </a:p>
          <a:p>
            <a:r>
              <a:rPr lang="es-PR" sz="1200" kern="1200" dirty="0">
                <a:solidFill>
                  <a:schemeClr val="tx1"/>
                </a:solidFill>
                <a:effectLst/>
                <a:latin typeface="+mn-lt"/>
                <a:ea typeface="+mn-ea"/>
                <a:cs typeface="+mn-cs"/>
              </a:rPr>
              <a:t>	5. </a:t>
            </a:r>
            <a:r>
              <a:rPr lang="es-PR" sz="1200" u="sng" kern="1200" dirty="0">
                <a:solidFill>
                  <a:schemeClr val="tx1"/>
                </a:solidFill>
                <a:effectLst/>
                <a:latin typeface="+mn-lt"/>
                <a:ea typeface="+mn-ea"/>
                <a:cs typeface="+mn-cs"/>
              </a:rPr>
              <a:t>Para manejar el estrés:</a:t>
            </a:r>
            <a:r>
              <a:rPr lang="es-PR" sz="1200" kern="1200" dirty="0">
                <a:solidFill>
                  <a:schemeClr val="tx1"/>
                </a:solidFill>
                <a:effectLst/>
                <a:latin typeface="+mn-lt"/>
                <a:ea typeface="+mn-ea"/>
                <a:cs typeface="+mn-cs"/>
              </a:rPr>
              <a:t> el estrés siempre está presente en nuestra vida. Intenta adaptar hábitos saludables para lidiar con el 	estrés como el ejercicio, ver televisión o películas, tomar una siesta, etc. </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57" indent="-280406" eaLnBrk="0" hangingPunct="0">
              <a:spcBef>
                <a:spcPct val="30000"/>
              </a:spcBef>
              <a:defRPr sz="1200">
                <a:solidFill>
                  <a:schemeClr val="tx1"/>
                </a:solidFill>
                <a:latin typeface="Calibri" pitchFamily="34" charset="0"/>
              </a:defRPr>
            </a:lvl2pPr>
            <a:lvl3pPr marL="1121626" indent="-224325" eaLnBrk="0" hangingPunct="0">
              <a:spcBef>
                <a:spcPct val="30000"/>
              </a:spcBef>
              <a:defRPr sz="1200">
                <a:solidFill>
                  <a:schemeClr val="tx1"/>
                </a:solidFill>
                <a:latin typeface="Calibri" pitchFamily="34" charset="0"/>
              </a:defRPr>
            </a:lvl3pPr>
            <a:lvl4pPr marL="1570276" indent="-224325" eaLnBrk="0" hangingPunct="0">
              <a:spcBef>
                <a:spcPct val="30000"/>
              </a:spcBef>
              <a:defRPr sz="1200">
                <a:solidFill>
                  <a:schemeClr val="tx1"/>
                </a:solidFill>
                <a:latin typeface="Calibri" pitchFamily="34" charset="0"/>
              </a:defRPr>
            </a:lvl4pPr>
            <a:lvl5pPr marL="2018927" indent="-224325" eaLnBrk="0" hangingPunct="0">
              <a:spcBef>
                <a:spcPct val="30000"/>
              </a:spcBef>
              <a:defRPr sz="1200">
                <a:solidFill>
                  <a:schemeClr val="tx1"/>
                </a:solidFill>
                <a:latin typeface="Calibri" pitchFamily="34" charset="0"/>
              </a:defRPr>
            </a:lvl5pPr>
            <a:lvl6pPr marL="2467577" indent="-224325" eaLnBrk="0" fontAlgn="base" hangingPunct="0">
              <a:spcBef>
                <a:spcPct val="30000"/>
              </a:spcBef>
              <a:spcAft>
                <a:spcPct val="0"/>
              </a:spcAft>
              <a:defRPr sz="1200">
                <a:solidFill>
                  <a:schemeClr val="tx1"/>
                </a:solidFill>
                <a:latin typeface="Calibri" pitchFamily="34" charset="0"/>
              </a:defRPr>
            </a:lvl6pPr>
            <a:lvl7pPr marL="2916227" indent="-224325" eaLnBrk="0" fontAlgn="base" hangingPunct="0">
              <a:spcBef>
                <a:spcPct val="30000"/>
              </a:spcBef>
              <a:spcAft>
                <a:spcPct val="0"/>
              </a:spcAft>
              <a:defRPr sz="1200">
                <a:solidFill>
                  <a:schemeClr val="tx1"/>
                </a:solidFill>
                <a:latin typeface="Calibri" pitchFamily="34" charset="0"/>
              </a:defRPr>
            </a:lvl7pPr>
            <a:lvl8pPr marL="3364878" indent="-224325" eaLnBrk="0" fontAlgn="base" hangingPunct="0">
              <a:spcBef>
                <a:spcPct val="30000"/>
              </a:spcBef>
              <a:spcAft>
                <a:spcPct val="0"/>
              </a:spcAft>
              <a:defRPr sz="1200">
                <a:solidFill>
                  <a:schemeClr val="tx1"/>
                </a:solidFill>
                <a:latin typeface="Calibri" pitchFamily="34" charset="0"/>
              </a:defRPr>
            </a:lvl8pPr>
            <a:lvl9pPr marL="3813528" indent="-2243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9AF182F-9CC7-4E7C-9C8A-F7D3B9AE79A8}" type="slidenum">
              <a:rPr lang="en-US" altLang="en-US" smtClean="0">
                <a:latin typeface="Arial" pitchFamily="34" charset="0"/>
                <a:cs typeface="ヒラギノ角ゴ Pro W3"/>
              </a:rPr>
              <a:pPr eaLnBrk="1" hangingPunct="1">
                <a:spcBef>
                  <a:spcPct val="0"/>
                </a:spcBef>
              </a:pPr>
              <a:t>7</a:t>
            </a:fld>
            <a:endParaRPr lang="en-US" altLang="en-US">
              <a:latin typeface="Arial" pitchFamily="34" charset="0"/>
              <a:cs typeface="ヒラギノ角ゴ Pro W3"/>
            </a:endParaRPr>
          </a:p>
        </p:txBody>
      </p:sp>
    </p:spTree>
    <p:extLst>
      <p:ext uri="{BB962C8B-B14F-4D97-AF65-F5344CB8AC3E}">
        <p14:creationId xmlns:p14="http://schemas.microsoft.com/office/powerpoint/2010/main" val="3489809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u="sng" kern="1200" dirty="0">
                <a:solidFill>
                  <a:schemeClr val="tx1"/>
                </a:solidFill>
                <a:effectLst/>
                <a:latin typeface="+mn-lt"/>
                <a:ea typeface="+mn-ea"/>
                <a:cs typeface="+mn-cs"/>
              </a:rPr>
              <a:t>Transición</a:t>
            </a:r>
            <a:r>
              <a:rPr lang="es-PR" sz="1200" kern="1200" dirty="0">
                <a:solidFill>
                  <a:schemeClr val="tx1"/>
                </a:solidFill>
                <a:effectLst/>
                <a:latin typeface="+mn-lt"/>
                <a:ea typeface="+mn-ea"/>
                <a:cs typeface="+mn-cs"/>
              </a:rPr>
              <a:t>: Veamos el segundo video. Noé y Peter están hablando por teléfono. Escuchen con atención, al terminar la escena la discutiremos.  </a:t>
            </a:r>
          </a:p>
          <a:p>
            <a:r>
              <a:rPr lang="es-PR" sz="1200" kern="1200" dirty="0">
                <a:solidFill>
                  <a:schemeClr val="tx1"/>
                </a:solidFill>
                <a:effectLst/>
                <a:latin typeface="+mn-lt"/>
                <a:ea typeface="+mn-ea"/>
                <a:cs typeface="+mn-cs"/>
              </a:rPr>
              <a:t> </a:t>
            </a:r>
          </a:p>
          <a:p>
            <a:r>
              <a:rPr lang="es-PR" sz="1200" u="sng" kern="1200" dirty="0">
                <a:solidFill>
                  <a:schemeClr val="tx1"/>
                </a:solidFill>
                <a:effectLst/>
                <a:latin typeface="+mn-lt"/>
                <a:ea typeface="+mn-ea"/>
                <a:cs typeface="+mn-cs"/>
              </a:rPr>
              <a:t>Nota para el facilitador</a:t>
            </a:r>
            <a:r>
              <a:rPr lang="es-PR" sz="1200" kern="1200" dirty="0">
                <a:solidFill>
                  <a:schemeClr val="tx1"/>
                </a:solidFill>
                <a:effectLst/>
                <a:latin typeface="+mn-lt"/>
                <a:ea typeface="+mn-ea"/>
                <a:cs typeface="+mn-cs"/>
              </a:rPr>
              <a:t>: Cuando esté listo para reproducir el vídeo, minimice esta presentación. Reproduzca el vídeo, el vídeo debe comenzar ahora con el escenario 2.  Haga clic en 'pausa' al terminar el escenario 2.  Minimice el video y vuelva a esta presentación.</a:t>
            </a:r>
            <a:endParaRPr lang="en-US" baseline="0" dirty="0"/>
          </a:p>
          <a:p>
            <a:pPr marL="0" indent="0">
              <a:buFont typeface="+mj-lt"/>
              <a:buNone/>
            </a:pPr>
            <a:endParaRPr lang="en-US" baseline="0"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8</a:t>
            </a:fld>
            <a:endParaRPr lang="en-US"/>
          </a:p>
        </p:txBody>
      </p:sp>
    </p:spTree>
    <p:extLst>
      <p:ext uri="{BB962C8B-B14F-4D97-AF65-F5344CB8AC3E}">
        <p14:creationId xmlns:p14="http://schemas.microsoft.com/office/powerpoint/2010/main" val="191363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sz="1200" kern="1200" dirty="0">
                <a:solidFill>
                  <a:schemeClr val="tx1"/>
                </a:solidFill>
                <a:effectLst/>
                <a:latin typeface="+mn-lt"/>
                <a:ea typeface="+mn-ea"/>
                <a:cs typeface="+mn-cs"/>
              </a:rPr>
              <a:t> </a:t>
            </a:r>
            <a:r>
              <a:rPr lang="es-PR" sz="1200" u="sng" kern="1200" dirty="0">
                <a:solidFill>
                  <a:schemeClr val="tx1"/>
                </a:solidFill>
                <a:effectLst/>
                <a:latin typeface="+mn-lt"/>
                <a:ea typeface="+mn-ea"/>
                <a:cs typeface="+mn-cs"/>
              </a:rPr>
              <a:t>Transición:</a:t>
            </a:r>
            <a:r>
              <a:rPr lang="es-PR" sz="1200" kern="1200" dirty="0">
                <a:solidFill>
                  <a:schemeClr val="tx1"/>
                </a:solidFill>
                <a:effectLst/>
                <a:latin typeface="+mn-lt"/>
                <a:ea typeface="+mn-ea"/>
                <a:cs typeface="+mn-cs"/>
              </a:rPr>
              <a:t> Vamos a hablar de esta escena.</a:t>
            </a:r>
          </a:p>
          <a:p>
            <a:r>
              <a:rPr lang="es-PR" sz="1200" kern="1200" dirty="0">
                <a:solidFill>
                  <a:schemeClr val="tx1"/>
                </a:solidFill>
                <a:effectLst/>
                <a:latin typeface="+mn-lt"/>
                <a:ea typeface="+mn-ea"/>
                <a:cs typeface="+mn-cs"/>
              </a:rPr>
              <a:t> </a:t>
            </a:r>
          </a:p>
          <a:p>
            <a:pPr lvl="0"/>
            <a:r>
              <a:rPr lang="es-PR" sz="1200" kern="1200" dirty="0">
                <a:solidFill>
                  <a:schemeClr val="tx1"/>
                </a:solidFill>
                <a:effectLst/>
                <a:latin typeface="+mn-lt"/>
                <a:ea typeface="+mn-ea"/>
                <a:cs typeface="+mn-cs"/>
              </a:rPr>
              <a:t>1. ¿Qué paso en este escenario? </a:t>
            </a:r>
          </a:p>
          <a:p>
            <a:pPr lvl="0"/>
            <a:r>
              <a:rPr lang="es-PR" sz="1200" kern="1200" dirty="0">
                <a:solidFill>
                  <a:schemeClr val="tx1"/>
                </a:solidFill>
                <a:effectLst/>
                <a:latin typeface="+mn-lt"/>
                <a:ea typeface="+mn-ea"/>
                <a:cs typeface="+mn-cs"/>
              </a:rPr>
              <a:t>	1. Noah tiene una receta legítima de </a:t>
            </a:r>
            <a:r>
              <a:rPr lang="es-PR" sz="1200" kern="1200" dirty="0" err="1">
                <a:solidFill>
                  <a:schemeClr val="tx1"/>
                </a:solidFill>
                <a:effectLst/>
                <a:latin typeface="+mn-lt"/>
                <a:ea typeface="+mn-ea"/>
                <a:cs typeface="+mn-cs"/>
              </a:rPr>
              <a:t>Adderall</a:t>
            </a:r>
            <a:r>
              <a:rPr lang="es-PR" sz="1200" kern="1200" dirty="0">
                <a:solidFill>
                  <a:schemeClr val="tx1"/>
                </a:solidFill>
                <a:effectLst/>
                <a:latin typeface="+mn-lt"/>
                <a:ea typeface="+mn-ea"/>
                <a:cs typeface="+mn-cs"/>
              </a:rPr>
              <a:t>, un estimulante recetado. Pedro le pidió a Noah algunas pastillas de </a:t>
            </a:r>
            <a:r>
              <a:rPr lang="es-PR" sz="1200" kern="1200" dirty="0" err="1">
                <a:solidFill>
                  <a:schemeClr val="tx1"/>
                </a:solidFill>
                <a:effectLst/>
                <a:latin typeface="+mn-lt"/>
                <a:ea typeface="+mn-ea"/>
                <a:cs typeface="+mn-cs"/>
              </a:rPr>
              <a:t>Adderall</a:t>
            </a:r>
            <a:r>
              <a:rPr lang="es-PR" sz="1200" kern="1200" dirty="0">
                <a:solidFill>
                  <a:schemeClr val="tx1"/>
                </a:solidFill>
                <a:effectLst/>
                <a:latin typeface="+mn-lt"/>
                <a:ea typeface="+mn-ea"/>
                <a:cs typeface="+mn-cs"/>
              </a:rPr>
              <a:t> para 	ayudarle a estudiar. </a:t>
            </a:r>
          </a:p>
          <a:p>
            <a:r>
              <a:rPr lang="es-PR" sz="1200" kern="1200" dirty="0">
                <a:solidFill>
                  <a:schemeClr val="tx1"/>
                </a:solidFill>
                <a:effectLst/>
                <a:latin typeface="+mn-lt"/>
                <a:ea typeface="+mn-ea"/>
                <a:cs typeface="+mn-cs"/>
              </a:rPr>
              <a:t> </a:t>
            </a:r>
          </a:p>
          <a:p>
            <a:r>
              <a:rPr lang="es-PR" sz="1200" kern="1200" dirty="0">
                <a:solidFill>
                  <a:schemeClr val="tx1"/>
                </a:solidFill>
                <a:effectLst/>
                <a:latin typeface="+mn-lt"/>
                <a:ea typeface="+mn-ea"/>
                <a:cs typeface="+mn-cs"/>
              </a:rPr>
              <a:t>2.  ¿Cómo Noah debe manejar esta situación? </a:t>
            </a:r>
          </a:p>
          <a:p>
            <a:r>
              <a:rPr lang="es-PR" sz="1200" kern="1200" dirty="0">
                <a:solidFill>
                  <a:schemeClr val="tx1"/>
                </a:solidFill>
                <a:effectLst/>
                <a:latin typeface="+mn-lt"/>
                <a:ea typeface="+mn-ea"/>
                <a:cs typeface="+mn-cs"/>
              </a:rPr>
              <a:t>	1. Antes de que los participantes consten, considere plantear la pregunta, luego pase a la siguiente diapositiva. La diapositiva 10 se 	enfoca en que los participantes desarrollen ideas de técnicas para decir "no" a las peticiones de intercambio de medicamentos 	recetados. </a:t>
            </a:r>
            <a:endParaRPr lang="en-US" baseline="0" dirty="0"/>
          </a:p>
        </p:txBody>
      </p:sp>
      <p:sp>
        <p:nvSpPr>
          <p:cNvPr id="4" name="Slide Number Placeholder 3"/>
          <p:cNvSpPr>
            <a:spLocks noGrp="1"/>
          </p:cNvSpPr>
          <p:nvPr>
            <p:ph type="sldNum" sz="quarter" idx="10"/>
          </p:nvPr>
        </p:nvSpPr>
        <p:spPr/>
        <p:txBody>
          <a:bodyPr/>
          <a:lstStyle/>
          <a:p>
            <a:fld id="{D40420F1-6119-44EC-9AE5-D7FFD6A00697}" type="slidenum">
              <a:rPr lang="en-US" smtClean="0"/>
              <a:pPr/>
              <a:t>9</a:t>
            </a:fld>
            <a:endParaRPr lang="en-US"/>
          </a:p>
        </p:txBody>
      </p:sp>
    </p:spTree>
    <p:extLst>
      <p:ext uri="{BB962C8B-B14F-4D97-AF65-F5344CB8AC3E}">
        <p14:creationId xmlns:p14="http://schemas.microsoft.com/office/powerpoint/2010/main" val="1913632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PPT_BGs15.jpg"/>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78884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B0A35C60-B28D-46FC-BBB9-45001D6AA52A}" type="datetime1">
              <a:rPr lang="en-US" smtClean="0">
                <a:solidFill>
                  <a:prstClr val="black">
                    <a:tint val="75000"/>
                  </a:prstClr>
                </a:solidFill>
              </a:rPr>
              <a:pPr/>
              <a:t>12/16/2016</a:t>
            </a:fld>
            <a:endParaRPr lang="en-US" dirty="0">
              <a:solidFill>
                <a:prstClr val="black">
                  <a:tint val="75000"/>
                </a:prstClr>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B1AD795-229B-4F07-B572-E64DBE71191D}" type="slidenum">
              <a:rPr lang="en-US" smtClean="0"/>
              <a:pPr/>
              <a:t>‹#›</a:t>
            </a:fld>
            <a:endParaRPr lang="en-US" dirty="0"/>
          </a:p>
        </p:txBody>
      </p:sp>
      <p:pic>
        <p:nvPicPr>
          <p:cNvPr id="6" name="Picture 5" descr="PPT_BGs16.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8"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13620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8"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2827696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9"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3953283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11"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17750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7"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3276239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6"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468424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5943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9"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546784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62462"/>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3730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02920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6" descr="Footer.png"/>
          <p:cNvPicPr>
            <a:picLocks noChangeAspect="1"/>
          </p:cNvPicPr>
          <p:nvPr userDrawn="1"/>
        </p:nvPicPr>
        <p:blipFill>
          <a:blip r:embed="rId2"/>
          <a:srcRect/>
          <a:stretch>
            <a:fillRect/>
          </a:stretch>
        </p:blipFill>
        <p:spPr bwMode="auto">
          <a:xfrm rot="5400000">
            <a:off x="4184650" y="1911350"/>
            <a:ext cx="774700" cy="9144000"/>
          </a:xfrm>
          <a:prstGeom prst="rect">
            <a:avLst/>
          </a:prstGeom>
          <a:noFill/>
          <a:ln w="9525">
            <a:noFill/>
            <a:miter lim="800000"/>
            <a:headEnd/>
            <a:tailEnd/>
          </a:ln>
        </p:spPr>
      </p:pic>
      <p:sp>
        <p:nvSpPr>
          <p:cNvPr id="9" name="Slide Number Placeholder 5"/>
          <p:cNvSpPr>
            <a:spLocks noGrp="1"/>
          </p:cNvSpPr>
          <p:nvPr>
            <p:ph type="sldNum" sz="quarter" idx="10"/>
          </p:nvPr>
        </p:nvSpPr>
        <p:spPr>
          <a:xfrm>
            <a:off x="6553200" y="6356350"/>
            <a:ext cx="2133600" cy="365125"/>
          </a:xfrm>
          <a:prstGeom prst="rect">
            <a:avLst/>
          </a:prstGeom>
        </p:spPr>
        <p:txBody>
          <a:bodyPr rtlCol="0" anchor="ctr"/>
          <a:lstStyle>
            <a:lvl1pPr algn="r">
              <a:defRPr sz="1400" b="1" i="0" smtClean="0">
                <a:solidFill>
                  <a:schemeClr val="bg1"/>
                </a:solidFill>
                <a:latin typeface="Source Sans Pro"/>
                <a:cs typeface="Source Sans Pro"/>
              </a:defRPr>
            </a:lvl1pPr>
          </a:lstStyle>
          <a:p>
            <a:pPr>
              <a:defRPr/>
            </a:pPr>
            <a:fld id="{79FF6573-6B7F-794C-88F3-370116A78082}" type="slidenum">
              <a:rPr lang="en-US"/>
              <a:pPr>
                <a:defRPr/>
              </a:pPr>
              <a:t>‹#›</a:t>
            </a:fld>
            <a:endParaRPr lang="en-US" dirty="0"/>
          </a:p>
        </p:txBody>
      </p:sp>
    </p:spTree>
    <p:extLst>
      <p:ext uri="{BB962C8B-B14F-4D97-AF65-F5344CB8AC3E}">
        <p14:creationId xmlns:p14="http://schemas.microsoft.com/office/powerpoint/2010/main" val="1695093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809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3" r:id="rId10"/>
    <p:sldLayoutId id="214748367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3.pdf"/><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df"/><Relationship Id="rId7" Type="http://schemas.openxmlformats.org/officeDocument/2006/relationships/image" Target="../media/image11.pd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pdf"/><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pdf"/></Relationships>
</file>

<file path=ppt/slides/_rels/slide13.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8.pdf"/><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df"/><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pdf"/><Relationship Id="rId7" Type="http://schemas.openxmlformats.org/officeDocument/2006/relationships/image" Target="../media/image11.pd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pdf"/><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pdf"/></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df"/><Relationship Id="rId7" Type="http://schemas.openxmlformats.org/officeDocument/2006/relationships/image" Target="../media/image11.pd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pdf"/><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pdf"/></Relationships>
</file>

<file path=ppt/slides/_rels/slide6.xml.rels><?xml version="1.0" encoding="UTF-8" standalone="yes"?>
<Relationships xmlns="http://schemas.openxmlformats.org/package/2006/relationships"><Relationship Id="rId3" Type="http://schemas.openxmlformats.org/officeDocument/2006/relationships/image" Target="../media/image16.pd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d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df"/><Relationship Id="rId7" Type="http://schemas.openxmlformats.org/officeDocument/2006/relationships/image" Target="../media/image11.pd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pd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3" name="TextBox 2"/>
          <p:cNvSpPr txBox="1"/>
          <p:nvPr/>
        </p:nvSpPr>
        <p:spPr>
          <a:xfrm>
            <a:off x="3276600" y="5105400"/>
            <a:ext cx="5562600" cy="461665"/>
          </a:xfrm>
          <a:prstGeom prst="rect">
            <a:avLst/>
          </a:prstGeom>
          <a:noFill/>
          <a:effectLst>
            <a:outerShdw blurRad="50800" dist="38100" dir="2700000">
              <a:srgbClr val="000000">
                <a:alpha val="43000"/>
              </a:srgbClr>
            </a:outerShdw>
          </a:effectLst>
        </p:spPr>
        <p:txBody>
          <a:bodyPr wrap="square" rtlCol="0">
            <a:spAutoFit/>
          </a:bodyPr>
          <a:lstStyle/>
          <a:p>
            <a:pPr algn="r"/>
            <a:r>
              <a:rPr lang="es-PR" sz="2400" dirty="0">
                <a:solidFill>
                  <a:schemeClr val="bg1"/>
                </a:solidFill>
                <a:effectLst>
                  <a:outerShdw blurRad="50800" dist="38100" dir="2700000">
                    <a:srgbClr val="000000">
                      <a:alpha val="43000"/>
                    </a:srgbClr>
                  </a:outerShdw>
                </a:effectLst>
                <a:latin typeface="Arial"/>
                <a:cs typeface="Arial"/>
              </a:rPr>
              <a:t>Nombre del Presentador/ Organización </a:t>
            </a:r>
          </a:p>
        </p:txBody>
      </p:sp>
    </p:spTree>
    <p:extLst>
      <p:ext uri="{BB962C8B-B14F-4D97-AF65-F5344CB8AC3E}">
        <p14:creationId xmlns:p14="http://schemas.microsoft.com/office/powerpoint/2010/main" val="2489559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rot="16200000" flipH="1">
            <a:off x="2819405" y="-685800"/>
            <a:ext cx="3505199" cy="9144000"/>
          </a:xfrm>
          <a:prstGeom prst="rect">
            <a:avLst/>
          </a:prstGeom>
        </p:spPr>
      </p:pic>
      <p:sp>
        <p:nvSpPr>
          <p:cNvPr id="2" name="Content Placeholder 1"/>
          <p:cNvSpPr>
            <a:spLocks noGrp="1"/>
          </p:cNvSpPr>
          <p:nvPr>
            <p:ph idx="1"/>
          </p:nvPr>
        </p:nvSpPr>
        <p:spPr>
          <a:xfrm>
            <a:off x="685800" y="2438400"/>
            <a:ext cx="4572000" cy="2819400"/>
          </a:xfrm>
        </p:spPr>
        <p:txBody>
          <a:bodyPr>
            <a:normAutofit fontScale="92500" lnSpcReduction="10000"/>
          </a:bodyPr>
          <a:lstStyle/>
          <a:p>
            <a:pPr marL="0" indent="0">
              <a:spcAft>
                <a:spcPts val="1200"/>
              </a:spcAft>
              <a:buNone/>
            </a:pPr>
            <a:r>
              <a:rPr lang="es-PR" sz="2900" dirty="0">
                <a:solidFill>
                  <a:srgbClr val="7F7F7F"/>
                </a:solidFill>
                <a:latin typeface="Arial"/>
                <a:cs typeface="Arial"/>
              </a:rPr>
              <a:t>¿Cuáles son otras formas de decir “no” si un amigo te pide compartir tu medicamento recetado?</a:t>
            </a:r>
          </a:p>
          <a:p>
            <a:pPr marL="0" indent="0">
              <a:spcAft>
                <a:spcPts val="1200"/>
              </a:spcAft>
              <a:buNone/>
            </a:pPr>
            <a:endParaRPr lang="es-PR" sz="2900" dirty="0">
              <a:solidFill>
                <a:srgbClr val="7F7F7F"/>
              </a:solidFill>
              <a:latin typeface="Arial"/>
              <a:cs typeface="Arial"/>
            </a:endParaRPr>
          </a:p>
          <a:p>
            <a:pPr marL="0" indent="0">
              <a:spcAft>
                <a:spcPts val="1200"/>
              </a:spcAft>
              <a:buNone/>
            </a:pPr>
            <a:r>
              <a:rPr lang="es-PR" sz="2900" dirty="0">
                <a:solidFill>
                  <a:srgbClr val="7F7F7F"/>
                </a:solidFill>
                <a:latin typeface="Arial"/>
                <a:cs typeface="Arial"/>
              </a:rPr>
              <a:t>Identifica algunos métodos.</a:t>
            </a:r>
          </a:p>
        </p:txBody>
      </p:sp>
      <p:sp>
        <p:nvSpPr>
          <p:cNvPr id="13" name="Slide Number Placeholder 12"/>
          <p:cNvSpPr>
            <a:spLocks noGrp="1"/>
          </p:cNvSpPr>
          <p:nvPr>
            <p:ph type="sldNum" sz="quarter" idx="10"/>
          </p:nvPr>
        </p:nvSpPr>
        <p:spPr>
          <a:xfrm>
            <a:off x="6553200" y="6356350"/>
            <a:ext cx="2133600" cy="365125"/>
          </a:xfrm>
          <a:prstGeom prst="rect">
            <a:avLst/>
          </a:prstGeom>
        </p:spPr>
        <p:txBody>
          <a:bodyPr/>
          <a:lstStyle/>
          <a:p>
            <a:pPr>
              <a:defRPr/>
            </a:pPr>
            <a:fld id="{55C312A4-CBE3-4AA4-8931-A5D74123A7C4}" type="slidenum">
              <a:rPr lang="en-US" smtClean="0"/>
              <a:pPr>
                <a:defRPr/>
              </a:pPr>
              <a:t>10</a:t>
            </a:fld>
            <a:endParaRPr lang="en-US" dirty="0"/>
          </a:p>
        </p:txBody>
      </p:sp>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rcRect r="24231"/>
              <a:stretch>
                <a:fillRect/>
              </a:stretch>
            </p:blipFill>
          </mc:Choice>
          <mc:Fallback>
            <p:blipFill>
              <a:blip r:embed="rId6"/>
              <a:srcRect r="24231"/>
              <a:stretch>
                <a:fillRect/>
              </a:stretch>
            </p:blipFill>
          </mc:Fallback>
        </mc:AlternateContent>
        <p:spPr>
          <a:xfrm>
            <a:off x="5638800" y="1092200"/>
            <a:ext cx="3521912" cy="4648200"/>
          </a:xfrm>
          <a:prstGeom prst="rect">
            <a:avLst/>
          </a:prstGeom>
        </p:spPr>
      </p:pic>
      <p:sp>
        <p:nvSpPr>
          <p:cNvPr id="7" name="Title 2"/>
          <p:cNvSpPr>
            <a:spLocks noGrp="1"/>
          </p:cNvSpPr>
          <p:nvPr>
            <p:ph type="title"/>
          </p:nvPr>
        </p:nvSpPr>
        <p:spPr>
          <a:xfrm>
            <a:off x="533400" y="990600"/>
            <a:ext cx="8229600" cy="1143000"/>
          </a:xfrm>
        </p:spPr>
        <p:txBody>
          <a:bodyPr>
            <a:normAutofit/>
          </a:bodyPr>
          <a:lstStyle/>
          <a:p>
            <a:pPr algn="l" eaLnBrk="1" hangingPunct="1"/>
            <a:r>
              <a:rPr lang="es-PR" altLang="en-US" sz="5400" b="1" dirty="0">
                <a:solidFill>
                  <a:srgbClr val="36647E"/>
                </a:solidFill>
                <a:latin typeface="Arial"/>
                <a:cs typeface="Arial"/>
              </a:rPr>
              <a:t>Piénsalo:</a:t>
            </a:r>
          </a:p>
        </p:txBody>
      </p:sp>
    </p:spTree>
    <p:extLst>
      <p:ext uri="{BB962C8B-B14F-4D97-AF65-F5344CB8AC3E}">
        <p14:creationId xmlns:p14="http://schemas.microsoft.com/office/powerpoint/2010/main" val="3818456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Slide Number Placeholder 9"/>
          <p:cNvSpPr txBox="1">
            <a:spLocks/>
          </p:cNvSpPr>
          <p:nvPr/>
        </p:nvSpPr>
        <p:spPr>
          <a:xfrm>
            <a:off x="6553200" y="6356350"/>
            <a:ext cx="2133600" cy="365125"/>
          </a:xfrm>
          <a:prstGeom prst="rect">
            <a:avLst/>
          </a:prstGeom>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val="3282398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12</a:t>
            </a:fld>
            <a:endParaRPr lang="en-US"/>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10771" r="9114"/>
              <a:stretch>
                <a:fillRect/>
              </a:stretch>
            </p:blipFill>
          </mc:Choice>
          <mc:Fallback>
            <p:blipFill>
              <a:blip r:embed="rId4"/>
              <a:srcRect l="10771" r="9114"/>
              <a:stretch>
                <a:fillRect/>
              </a:stretch>
            </p:blipFill>
          </mc:Fallback>
        </mc:AlternateContent>
        <p:spPr>
          <a:xfrm>
            <a:off x="-45720" y="2590800"/>
            <a:ext cx="9158509" cy="3124200"/>
          </a:xfrm>
          <a:prstGeom prst="rect">
            <a:avLst/>
          </a:prstGeom>
        </p:spPr>
      </p:pic>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rot="5400000">
            <a:off x="831850" y="2292350"/>
            <a:ext cx="939800" cy="1079500"/>
          </a:xfrm>
          <a:prstGeom prst="rect">
            <a:avLst/>
          </a:prstGeom>
        </p:spPr>
      </p:pic>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rot="5400000">
            <a:off x="4051300" y="1816100"/>
            <a:ext cx="939800" cy="1117600"/>
          </a:xfrm>
          <a:prstGeom prst="rect">
            <a:avLst/>
          </a:prstGeom>
        </p:spPr>
      </p:pic>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rot="5400000">
            <a:off x="7391400" y="2133600"/>
            <a:ext cx="939800" cy="1092200"/>
          </a:xfrm>
          <a:prstGeom prst="rect">
            <a:avLst/>
          </a:prstGeom>
        </p:spPr>
      </p:pic>
      <p:sp>
        <p:nvSpPr>
          <p:cNvPr id="9" name="Content Placeholder 6"/>
          <p:cNvSpPr txBox="1">
            <a:spLocks/>
          </p:cNvSpPr>
          <p:nvPr/>
        </p:nvSpPr>
        <p:spPr>
          <a:xfrm>
            <a:off x="228600" y="3505200"/>
            <a:ext cx="2209800" cy="1524000"/>
          </a:xfrm>
          <a:prstGeom prst="rect">
            <a:avLst/>
          </a:prstGeom>
        </p:spPr>
        <p:txBody>
          <a:bodyPr vert="horz" wrap="square" lIns="91440" tIns="45720" rIns="91440" bIns="45720" rtlCol="0">
            <a:noAutofit/>
          </a:bodyPr>
          <a:lstStyle/>
          <a:p>
            <a:pPr algn="ctr">
              <a:spcAft>
                <a:spcPts val="600"/>
              </a:spcAft>
            </a:pPr>
            <a:r>
              <a:rPr lang="es-PR" sz="2500" dirty="0">
                <a:solidFill>
                  <a:schemeClr val="tx1">
                    <a:lumMod val="50000"/>
                    <a:lumOff val="50000"/>
                  </a:schemeClr>
                </a:solidFill>
                <a:latin typeface="Arial"/>
                <a:cs typeface="Arial"/>
              </a:rPr>
              <a:t>¿Qué paso en este escenario? </a:t>
            </a:r>
          </a:p>
        </p:txBody>
      </p:sp>
      <p:sp>
        <p:nvSpPr>
          <p:cNvPr id="14" name="TextBox 13"/>
          <p:cNvSpPr txBox="1"/>
          <p:nvPr/>
        </p:nvSpPr>
        <p:spPr>
          <a:xfrm>
            <a:off x="536632" y="738426"/>
            <a:ext cx="7921568" cy="861774"/>
          </a:xfrm>
          <a:prstGeom prst="rect">
            <a:avLst/>
          </a:prstGeom>
          <a:noFill/>
        </p:spPr>
        <p:txBody>
          <a:bodyPr wrap="square" rtlCol="0">
            <a:spAutoFit/>
          </a:bodyPr>
          <a:lstStyle/>
          <a:p>
            <a:r>
              <a:rPr lang="en-US" sz="5000" b="1" dirty="0" err="1">
                <a:solidFill>
                  <a:srgbClr val="36647E"/>
                </a:solidFill>
                <a:latin typeface="Arial"/>
                <a:cs typeface="Arial"/>
              </a:rPr>
              <a:t>Escenario</a:t>
            </a:r>
            <a:r>
              <a:rPr lang="en-US" sz="5000" b="1" dirty="0">
                <a:solidFill>
                  <a:srgbClr val="36647E"/>
                </a:solidFill>
                <a:latin typeface="Arial"/>
                <a:cs typeface="Arial"/>
              </a:rPr>
              <a:t> 3</a:t>
            </a:r>
          </a:p>
        </p:txBody>
      </p:sp>
      <p:sp>
        <p:nvSpPr>
          <p:cNvPr id="12" name="Content Placeholder 6"/>
          <p:cNvSpPr txBox="1">
            <a:spLocks/>
          </p:cNvSpPr>
          <p:nvPr/>
        </p:nvSpPr>
        <p:spPr>
          <a:xfrm>
            <a:off x="3276600" y="3429000"/>
            <a:ext cx="2667000" cy="1676400"/>
          </a:xfrm>
          <a:prstGeom prst="rect">
            <a:avLst/>
          </a:prstGeom>
        </p:spPr>
        <p:txBody>
          <a:bodyPr vert="horz" lIns="91440" tIns="45720" rIns="91440" bIns="45720" rtlCol="0">
            <a:noAutofit/>
          </a:bodyPr>
          <a:lstStyle/>
          <a:p>
            <a:pPr algn="ctr">
              <a:spcAft>
                <a:spcPts val="600"/>
              </a:spcAft>
            </a:pPr>
            <a:r>
              <a:rPr lang="es-PR" sz="2400" dirty="0">
                <a:solidFill>
                  <a:schemeClr val="tx1">
                    <a:lumMod val="50000"/>
                    <a:lumOff val="50000"/>
                  </a:schemeClr>
                </a:solidFill>
                <a:latin typeface="Arial"/>
                <a:cs typeface="Arial"/>
              </a:rPr>
              <a:t>¿Qué le podría ocurrir a Noah en esta situación?</a:t>
            </a:r>
            <a:endParaRPr lang="en-US" sz="2400" dirty="0">
              <a:solidFill>
                <a:schemeClr val="tx1">
                  <a:lumMod val="50000"/>
                  <a:lumOff val="50000"/>
                </a:schemeClr>
              </a:solidFill>
              <a:latin typeface="Arial"/>
              <a:cs typeface="Arial"/>
            </a:endParaRPr>
          </a:p>
        </p:txBody>
      </p:sp>
      <p:sp>
        <p:nvSpPr>
          <p:cNvPr id="13" name="Content Placeholder 6"/>
          <p:cNvSpPr txBox="1">
            <a:spLocks/>
          </p:cNvSpPr>
          <p:nvPr/>
        </p:nvSpPr>
        <p:spPr>
          <a:xfrm>
            <a:off x="6477000" y="3505200"/>
            <a:ext cx="2362200" cy="1524000"/>
          </a:xfrm>
          <a:prstGeom prst="rect">
            <a:avLst/>
          </a:prstGeom>
        </p:spPr>
        <p:txBody>
          <a:bodyPr vert="horz" wrap="square" lIns="91440" tIns="45720" rIns="91440" bIns="45720" rtlCol="0">
            <a:noAutofit/>
          </a:bodyPr>
          <a:lstStyle/>
          <a:p>
            <a:pPr algn="ctr">
              <a:spcAft>
                <a:spcPts val="600"/>
              </a:spcAft>
            </a:pPr>
            <a:r>
              <a:rPr lang="es-PR" sz="2400" dirty="0">
                <a:solidFill>
                  <a:schemeClr val="tx1">
                    <a:lumMod val="50000"/>
                    <a:lumOff val="50000"/>
                  </a:schemeClr>
                </a:solidFill>
                <a:latin typeface="Arial"/>
                <a:cs typeface="Arial"/>
              </a:rPr>
              <a:t>¿Estás de acuerdo con cómo Peter manejo la situación? </a:t>
            </a:r>
            <a:endParaRPr lang="en-US" sz="24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4054610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rot="16200000" flipH="1">
            <a:off x="3124205" y="-838197"/>
            <a:ext cx="2895599" cy="9144000"/>
          </a:xfrm>
          <a:prstGeom prst="rect">
            <a:avLst/>
          </a:prstGeom>
        </p:spPr>
      </p:pic>
      <p:sp>
        <p:nvSpPr>
          <p:cNvPr id="2" name="Content Placeholder 1"/>
          <p:cNvSpPr>
            <a:spLocks noGrp="1"/>
          </p:cNvSpPr>
          <p:nvPr>
            <p:ph idx="1"/>
          </p:nvPr>
        </p:nvSpPr>
        <p:spPr>
          <a:xfrm>
            <a:off x="609600" y="2590800"/>
            <a:ext cx="4572000" cy="2286000"/>
          </a:xfrm>
        </p:spPr>
        <p:txBody>
          <a:bodyPr>
            <a:normAutofit fontScale="92500" lnSpcReduction="10000"/>
          </a:bodyPr>
          <a:lstStyle/>
          <a:p>
            <a:pPr marL="0" indent="0">
              <a:spcAft>
                <a:spcPts val="1200"/>
              </a:spcAft>
              <a:buNone/>
            </a:pPr>
            <a:r>
              <a:rPr lang="es-PR" sz="2800" dirty="0">
                <a:solidFill>
                  <a:srgbClr val="7F7F7F"/>
                </a:solidFill>
                <a:latin typeface="Arial"/>
                <a:cs typeface="Arial"/>
              </a:rPr>
              <a:t>¿Qué otras maneras hay para rechazar la invitación al mal uso de los medicamentos recetados?</a:t>
            </a:r>
          </a:p>
          <a:p>
            <a:pPr marL="0" indent="0">
              <a:spcAft>
                <a:spcPts val="1200"/>
              </a:spcAft>
              <a:buNone/>
            </a:pPr>
            <a:r>
              <a:rPr lang="es-PR" sz="2800" dirty="0">
                <a:solidFill>
                  <a:srgbClr val="7F7F7F"/>
                </a:solidFill>
                <a:latin typeface="Arial"/>
                <a:cs typeface="Arial"/>
              </a:rPr>
              <a:t>Identifica algunos métodos.</a:t>
            </a:r>
          </a:p>
        </p:txBody>
      </p:sp>
      <p:sp>
        <p:nvSpPr>
          <p:cNvPr id="13" name="Slide Number Placeholder 12"/>
          <p:cNvSpPr>
            <a:spLocks noGrp="1"/>
          </p:cNvSpPr>
          <p:nvPr>
            <p:ph type="sldNum" sz="quarter" idx="10"/>
          </p:nvPr>
        </p:nvSpPr>
        <p:spPr>
          <a:xfrm>
            <a:off x="6553200" y="6356350"/>
            <a:ext cx="2133600" cy="365125"/>
          </a:xfrm>
          <a:prstGeom prst="rect">
            <a:avLst/>
          </a:prstGeom>
        </p:spPr>
        <p:txBody>
          <a:bodyPr/>
          <a:lstStyle/>
          <a:p>
            <a:pPr>
              <a:defRPr/>
            </a:pPr>
            <a:fld id="{55C312A4-CBE3-4AA4-8931-A5D74123A7C4}" type="slidenum">
              <a:rPr lang="en-US" smtClean="0"/>
              <a:pPr>
                <a:defRPr/>
              </a:pPr>
              <a:t>13</a:t>
            </a:fld>
            <a:endParaRPr lang="en-US" dirty="0"/>
          </a:p>
        </p:txBody>
      </p:sp>
      <p:sp>
        <p:nvSpPr>
          <p:cNvPr id="7" name="Title 2"/>
          <p:cNvSpPr txBox="1">
            <a:spLocks/>
          </p:cNvSpPr>
          <p:nvPr/>
        </p:nvSpPr>
        <p:spPr>
          <a:xfrm>
            <a:off x="533400" y="12192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PR" altLang="en-US" sz="5400" b="1" i="0" u="none" strike="noStrike" kern="1200" cap="none" spc="0" normalizeH="0" baseline="0" dirty="0">
                <a:ln>
                  <a:noFill/>
                </a:ln>
                <a:solidFill>
                  <a:srgbClr val="36647E"/>
                </a:solidFill>
                <a:effectLst/>
                <a:uLnTx/>
                <a:uFillTx/>
                <a:latin typeface="Arial"/>
                <a:ea typeface="+mj-ea"/>
                <a:cs typeface="Arial"/>
              </a:rPr>
              <a:t>Piénsalo</a:t>
            </a:r>
            <a:r>
              <a:rPr kumimoji="0" lang="en-US" altLang="en-US" sz="5400" b="1" i="0" u="none" strike="noStrike" kern="1200" cap="none" spc="0" normalizeH="0" baseline="0" noProof="0" dirty="0">
                <a:ln>
                  <a:noFill/>
                </a:ln>
                <a:solidFill>
                  <a:srgbClr val="36647E"/>
                </a:solidFill>
                <a:effectLst/>
                <a:uLnTx/>
                <a:uFillTx/>
                <a:latin typeface="Arial"/>
                <a:ea typeface="+mj-ea"/>
                <a:cs typeface="Arial"/>
              </a:rPr>
              <a:t>:</a:t>
            </a:r>
          </a:p>
        </p:txBody>
      </p:sp>
      <p:pic>
        <p:nvPicPr>
          <p:cNvPr id="9" name="Picture 8" descr="5090_GENRX_MissionVideo_Icons2.png"/>
          <p:cNvPicPr>
            <a:picLocks noChangeAspect="1"/>
          </p:cNvPicPr>
          <p:nvPr/>
        </p:nvPicPr>
        <p:blipFill>
          <a:blip r:embed="rId5"/>
          <a:srcRect r="32882"/>
          <a:stretch>
            <a:fillRect/>
          </a:stretch>
        </p:blipFill>
        <p:spPr>
          <a:xfrm>
            <a:off x="5580689" y="685800"/>
            <a:ext cx="3563311" cy="5257800"/>
          </a:xfrm>
          <a:prstGeom prst="rect">
            <a:avLst/>
          </a:prstGeom>
        </p:spPr>
      </p:pic>
    </p:spTree>
    <p:extLst>
      <p:ext uri="{BB962C8B-B14F-4D97-AF65-F5344CB8AC3E}">
        <p14:creationId xmlns:p14="http://schemas.microsoft.com/office/powerpoint/2010/main" val="1686254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Osaka" pitchFamily="-101" charset="-128"/>
              </a:defRPr>
            </a:lvl1pPr>
            <a:lvl2pPr marL="37931725" indent="-37474525">
              <a:spcBef>
                <a:spcPct val="20000"/>
              </a:spcBef>
              <a:buChar char="–"/>
              <a:defRPr sz="2800">
                <a:solidFill>
                  <a:schemeClr val="tx1"/>
                </a:solidFill>
                <a:latin typeface="Arial" pitchFamily="34" charset="0"/>
                <a:ea typeface="Osaka" pitchFamily="-101" charset="-128"/>
              </a:defRPr>
            </a:lvl2pPr>
            <a:lvl3pPr marL="1143000" indent="-228600">
              <a:spcBef>
                <a:spcPct val="20000"/>
              </a:spcBef>
              <a:buChar char="•"/>
              <a:defRPr sz="2400">
                <a:solidFill>
                  <a:schemeClr val="tx1"/>
                </a:solidFill>
                <a:latin typeface="Arial" pitchFamily="34" charset="0"/>
                <a:ea typeface="Osaka" pitchFamily="-101" charset="-128"/>
              </a:defRPr>
            </a:lvl3pPr>
            <a:lvl4pPr marL="1600200" indent="-228600">
              <a:spcBef>
                <a:spcPct val="20000"/>
              </a:spcBef>
              <a:buChar char="–"/>
              <a:defRPr sz="2000">
                <a:solidFill>
                  <a:schemeClr val="tx1"/>
                </a:solidFill>
                <a:latin typeface="Arial" pitchFamily="34" charset="0"/>
                <a:ea typeface="Osaka" pitchFamily="-101" charset="-128"/>
              </a:defRPr>
            </a:lvl4pPr>
            <a:lvl5pPr marL="2057400" indent="-228600">
              <a:spcBef>
                <a:spcPct val="20000"/>
              </a:spcBef>
              <a:buChar char="»"/>
              <a:defRPr sz="2000">
                <a:solidFill>
                  <a:schemeClr val="tx1"/>
                </a:solidFill>
                <a:latin typeface="Arial" pitchFamily="34" charset="0"/>
                <a:ea typeface="Osaka" pitchFamily="-101"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9pPr>
          </a:lstStyle>
          <a:p>
            <a:pPr>
              <a:spcBef>
                <a:spcPct val="0"/>
              </a:spcBef>
              <a:buFontTx/>
              <a:buNone/>
            </a:pPr>
            <a:fld id="{1572B1EF-4A0D-4FBC-AC59-734B31AAE234}" type="slidenum">
              <a:rPr lang="en-US" altLang="en-US" sz="1400" smtClean="0">
                <a:solidFill>
                  <a:schemeClr val="bg1"/>
                </a:solidFill>
                <a:latin typeface="Source Sans Pro" pitchFamily="-101" charset="0"/>
              </a:rPr>
              <a:pPr>
                <a:spcBef>
                  <a:spcPct val="0"/>
                </a:spcBef>
                <a:buFontTx/>
                <a:buNone/>
              </a:pPr>
              <a:t>14</a:t>
            </a:fld>
            <a:endParaRPr lang="en-US" altLang="en-US" sz="1400">
              <a:solidFill>
                <a:schemeClr val="bg1"/>
              </a:solidFill>
              <a:latin typeface="Source Sans Pro" pitchFamily="-101" charset="0"/>
            </a:endParaRPr>
          </a:p>
        </p:txBody>
      </p:sp>
      <p:pic>
        <p:nvPicPr>
          <p:cNvPr id="3379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77813"/>
            <a:ext cx="74676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419600" y="3471863"/>
            <a:ext cx="2590800" cy="369332"/>
          </a:xfrm>
          <a:prstGeom prst="rect">
            <a:avLst/>
          </a:prstGeom>
          <a:solidFill>
            <a:schemeClr val="bg1"/>
          </a:solidFill>
        </p:spPr>
        <p:txBody>
          <a:bodyPr>
            <a:spAutoFit/>
          </a:bodyPr>
          <a:lstStyle/>
          <a:p>
            <a:pPr algn="r">
              <a:defRPr/>
            </a:pPr>
            <a:r>
              <a:rPr lang="es-PR" dirty="0">
                <a:solidFill>
                  <a:schemeClr val="tx1">
                    <a:lumMod val="50000"/>
                    <a:lumOff val="50000"/>
                  </a:schemeClr>
                </a:solidFill>
              </a:rPr>
              <a:t>Sugiere una Alternativa </a:t>
            </a:r>
          </a:p>
        </p:txBody>
      </p:sp>
      <p:grpSp>
        <p:nvGrpSpPr>
          <p:cNvPr id="33797" name="Group 17"/>
          <p:cNvGrpSpPr>
            <a:grpSpLocks/>
          </p:cNvGrpSpPr>
          <p:nvPr/>
        </p:nvGrpSpPr>
        <p:grpSpPr bwMode="auto">
          <a:xfrm>
            <a:off x="914400" y="101600"/>
            <a:ext cx="7772400" cy="5872163"/>
            <a:chOff x="914400" y="100841"/>
            <a:chExt cx="7772400" cy="5872792"/>
          </a:xfrm>
        </p:grpSpPr>
        <p:sp>
          <p:nvSpPr>
            <p:cNvPr id="3" name="TextBox 2"/>
            <p:cNvSpPr txBox="1"/>
            <p:nvPr/>
          </p:nvSpPr>
          <p:spPr>
            <a:xfrm>
              <a:off x="3886200" y="2133059"/>
              <a:ext cx="1600200" cy="708101"/>
            </a:xfrm>
            <a:prstGeom prst="rect">
              <a:avLst/>
            </a:prstGeom>
            <a:solidFill>
              <a:schemeClr val="bg1"/>
            </a:solidFill>
          </p:spPr>
          <p:txBody>
            <a:bodyPr>
              <a:spAutoFit/>
            </a:bodyPr>
            <a:lstStyle/>
            <a:p>
              <a:pPr>
                <a:defRPr/>
              </a:pPr>
              <a:r>
                <a:rPr lang="es-PR" sz="2000" dirty="0">
                  <a:solidFill>
                    <a:schemeClr val="accent1">
                      <a:lumMod val="75000"/>
                    </a:schemeClr>
                  </a:solidFill>
                </a:rPr>
                <a:t>¿Quieres de mi _____?</a:t>
              </a:r>
            </a:p>
          </p:txBody>
        </p:sp>
        <p:sp>
          <p:nvSpPr>
            <p:cNvPr id="4" name="TextBox 3"/>
            <p:cNvSpPr txBox="1"/>
            <p:nvPr/>
          </p:nvSpPr>
          <p:spPr>
            <a:xfrm>
              <a:off x="914400" y="774013"/>
              <a:ext cx="1600200" cy="368339"/>
            </a:xfrm>
            <a:prstGeom prst="rect">
              <a:avLst/>
            </a:prstGeom>
            <a:solidFill>
              <a:schemeClr val="bg1"/>
            </a:solidFill>
          </p:spPr>
          <p:txBody>
            <a:bodyPr>
              <a:spAutoFit/>
            </a:bodyPr>
            <a:lstStyle/>
            <a:p>
              <a:pPr>
                <a:defRPr/>
              </a:pPr>
              <a:r>
                <a:rPr lang="es-PR" sz="1800" dirty="0">
                  <a:solidFill>
                    <a:schemeClr val="tx1">
                      <a:lumMod val="50000"/>
                      <a:lumOff val="50000"/>
                    </a:schemeClr>
                  </a:solidFill>
                </a:rPr>
                <a:t>Haz un chiste </a:t>
              </a:r>
            </a:p>
          </p:txBody>
        </p:sp>
        <p:sp>
          <p:nvSpPr>
            <p:cNvPr id="33800" name="TextBox 4"/>
            <p:cNvSpPr txBox="1">
              <a:spLocks noChangeArrowheads="1"/>
            </p:cNvSpPr>
            <p:nvPr/>
          </p:nvSpPr>
          <p:spPr bwMode="auto">
            <a:xfrm>
              <a:off x="926123" y="1295400"/>
              <a:ext cx="2286000" cy="738664"/>
            </a:xfrm>
            <a:prstGeom prst="rect">
              <a:avLst/>
            </a:prstGeom>
            <a:solidFill>
              <a:srgbClr val="52BC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Osaka" pitchFamily="-101" charset="-128"/>
                </a:defRPr>
              </a:lvl1pPr>
              <a:lvl2pPr marL="742950" indent="-285750">
                <a:spcBef>
                  <a:spcPct val="20000"/>
                </a:spcBef>
                <a:buChar char="–"/>
                <a:defRPr sz="2800">
                  <a:solidFill>
                    <a:schemeClr val="tx1"/>
                  </a:solidFill>
                  <a:latin typeface="Arial" pitchFamily="34" charset="0"/>
                  <a:ea typeface="Osaka" pitchFamily="-101" charset="-128"/>
                </a:defRPr>
              </a:lvl2pPr>
              <a:lvl3pPr marL="1143000" indent="-228600">
                <a:spcBef>
                  <a:spcPct val="20000"/>
                </a:spcBef>
                <a:buChar char="•"/>
                <a:defRPr sz="2400">
                  <a:solidFill>
                    <a:schemeClr val="tx1"/>
                  </a:solidFill>
                  <a:latin typeface="Arial" pitchFamily="34" charset="0"/>
                  <a:ea typeface="Osaka" pitchFamily="-101" charset="-128"/>
                </a:defRPr>
              </a:lvl3pPr>
              <a:lvl4pPr marL="1600200" indent="-228600">
                <a:spcBef>
                  <a:spcPct val="20000"/>
                </a:spcBef>
                <a:buChar char="–"/>
                <a:defRPr sz="2000">
                  <a:solidFill>
                    <a:schemeClr val="tx1"/>
                  </a:solidFill>
                  <a:latin typeface="Arial" pitchFamily="34" charset="0"/>
                  <a:ea typeface="Osaka" pitchFamily="-101" charset="-128"/>
                </a:defRPr>
              </a:lvl4pPr>
              <a:lvl5pPr marL="2057400" indent="-228600">
                <a:spcBef>
                  <a:spcPct val="20000"/>
                </a:spcBef>
                <a:buChar char="»"/>
                <a:defRPr sz="2000">
                  <a:solidFill>
                    <a:schemeClr val="tx1"/>
                  </a:solidFill>
                  <a:latin typeface="Arial" pitchFamily="34" charset="0"/>
                  <a:ea typeface="Osaka" pitchFamily="-101"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9pPr>
            </a:lstStyle>
            <a:p>
              <a:pPr>
                <a:spcBef>
                  <a:spcPct val="0"/>
                </a:spcBef>
                <a:buFontTx/>
                <a:buNone/>
              </a:pPr>
              <a:r>
                <a:rPr lang="es-PR" altLang="es-PR" sz="1400">
                  <a:solidFill>
                    <a:schemeClr val="bg1"/>
                  </a:solidFill>
                  <a:ea typeface="ヒラギノ角ゴ Pro W3" pitchFamily="-101" charset="-128"/>
                </a:rPr>
                <a:t>Nah, prefiero dormir hoy en mi cama, que un catre en la estación de policía…</a:t>
              </a:r>
            </a:p>
          </p:txBody>
        </p:sp>
        <p:sp>
          <p:nvSpPr>
            <p:cNvPr id="8" name="TextBox 7"/>
            <p:cNvSpPr txBox="1"/>
            <p:nvPr/>
          </p:nvSpPr>
          <p:spPr>
            <a:xfrm>
              <a:off x="1143000" y="2656990"/>
              <a:ext cx="1600200" cy="369928"/>
            </a:xfrm>
            <a:prstGeom prst="rect">
              <a:avLst/>
            </a:prstGeom>
            <a:solidFill>
              <a:schemeClr val="bg1"/>
            </a:solidFill>
          </p:spPr>
          <p:txBody>
            <a:bodyPr>
              <a:spAutoFit/>
            </a:bodyPr>
            <a:lstStyle/>
            <a:p>
              <a:pPr>
                <a:defRPr/>
              </a:pPr>
              <a:r>
                <a:rPr lang="es-PR" dirty="0">
                  <a:solidFill>
                    <a:schemeClr val="tx1">
                      <a:lumMod val="50000"/>
                      <a:lumOff val="50000"/>
                    </a:schemeClr>
                  </a:solidFill>
                </a:rPr>
                <a:t>Da una razón </a:t>
              </a:r>
            </a:p>
          </p:txBody>
        </p:sp>
        <p:sp>
          <p:nvSpPr>
            <p:cNvPr id="33802" name="TextBox 8"/>
            <p:cNvSpPr txBox="1">
              <a:spLocks noChangeArrowheads="1"/>
            </p:cNvSpPr>
            <p:nvPr/>
          </p:nvSpPr>
          <p:spPr bwMode="auto">
            <a:xfrm>
              <a:off x="1111250" y="3234372"/>
              <a:ext cx="2286000" cy="738664"/>
            </a:xfrm>
            <a:prstGeom prst="rect">
              <a:avLst/>
            </a:prstGeom>
            <a:solidFill>
              <a:srgbClr val="52BC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Osaka" pitchFamily="-101" charset="-128"/>
                </a:defRPr>
              </a:lvl1pPr>
              <a:lvl2pPr marL="742950" indent="-285750">
                <a:spcBef>
                  <a:spcPct val="20000"/>
                </a:spcBef>
                <a:buChar char="–"/>
                <a:defRPr sz="2800">
                  <a:solidFill>
                    <a:schemeClr val="tx1"/>
                  </a:solidFill>
                  <a:latin typeface="Arial" pitchFamily="34" charset="0"/>
                  <a:ea typeface="Osaka" pitchFamily="-101" charset="-128"/>
                </a:defRPr>
              </a:lvl2pPr>
              <a:lvl3pPr marL="1143000" indent="-228600">
                <a:spcBef>
                  <a:spcPct val="20000"/>
                </a:spcBef>
                <a:buChar char="•"/>
                <a:defRPr sz="2400">
                  <a:solidFill>
                    <a:schemeClr val="tx1"/>
                  </a:solidFill>
                  <a:latin typeface="Arial" pitchFamily="34" charset="0"/>
                  <a:ea typeface="Osaka" pitchFamily="-101" charset="-128"/>
                </a:defRPr>
              </a:lvl3pPr>
              <a:lvl4pPr marL="1600200" indent="-228600">
                <a:spcBef>
                  <a:spcPct val="20000"/>
                </a:spcBef>
                <a:buChar char="–"/>
                <a:defRPr sz="2000">
                  <a:solidFill>
                    <a:schemeClr val="tx1"/>
                  </a:solidFill>
                  <a:latin typeface="Arial" pitchFamily="34" charset="0"/>
                  <a:ea typeface="Osaka" pitchFamily="-101" charset="-128"/>
                </a:defRPr>
              </a:lvl4pPr>
              <a:lvl5pPr marL="2057400" indent="-228600">
                <a:spcBef>
                  <a:spcPct val="20000"/>
                </a:spcBef>
                <a:buChar char="»"/>
                <a:defRPr sz="2000">
                  <a:solidFill>
                    <a:schemeClr val="tx1"/>
                  </a:solidFill>
                  <a:latin typeface="Arial" pitchFamily="34" charset="0"/>
                  <a:ea typeface="Osaka" pitchFamily="-101"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9pPr>
            </a:lstStyle>
            <a:p>
              <a:pPr>
                <a:spcBef>
                  <a:spcPct val="0"/>
                </a:spcBef>
                <a:buFontTx/>
                <a:buNone/>
              </a:pPr>
              <a:r>
                <a:rPr lang="es-PR" altLang="es-PR" sz="1400">
                  <a:solidFill>
                    <a:schemeClr val="bg1"/>
                  </a:solidFill>
                  <a:ea typeface="ヒラギノ角ゴ Pro W3" pitchFamily="-101" charset="-128"/>
                </a:rPr>
                <a:t>No gracias…el entrenador me sacará del equipo si me tomo esas pastillas.</a:t>
              </a:r>
            </a:p>
          </p:txBody>
        </p:sp>
        <p:sp>
          <p:nvSpPr>
            <p:cNvPr id="33803" name="TextBox 10"/>
            <p:cNvSpPr txBox="1">
              <a:spLocks noChangeArrowheads="1"/>
            </p:cNvSpPr>
            <p:nvPr/>
          </p:nvSpPr>
          <p:spPr bwMode="auto">
            <a:xfrm>
              <a:off x="4740728" y="3962400"/>
              <a:ext cx="3336471" cy="738664"/>
            </a:xfrm>
            <a:prstGeom prst="rect">
              <a:avLst/>
            </a:prstGeom>
            <a:solidFill>
              <a:srgbClr val="52BC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Osaka" pitchFamily="-101" charset="-128"/>
                </a:defRPr>
              </a:lvl1pPr>
              <a:lvl2pPr marL="742950" indent="-285750">
                <a:spcBef>
                  <a:spcPct val="20000"/>
                </a:spcBef>
                <a:buChar char="–"/>
                <a:defRPr sz="2800">
                  <a:solidFill>
                    <a:schemeClr val="tx1"/>
                  </a:solidFill>
                  <a:latin typeface="Arial" pitchFamily="34" charset="0"/>
                  <a:ea typeface="Osaka" pitchFamily="-101" charset="-128"/>
                </a:defRPr>
              </a:lvl2pPr>
              <a:lvl3pPr marL="1143000" indent="-228600">
                <a:spcBef>
                  <a:spcPct val="20000"/>
                </a:spcBef>
                <a:buChar char="•"/>
                <a:defRPr sz="2400">
                  <a:solidFill>
                    <a:schemeClr val="tx1"/>
                  </a:solidFill>
                  <a:latin typeface="Arial" pitchFamily="34" charset="0"/>
                  <a:ea typeface="Osaka" pitchFamily="-101" charset="-128"/>
                </a:defRPr>
              </a:lvl3pPr>
              <a:lvl4pPr marL="1600200" indent="-228600">
                <a:spcBef>
                  <a:spcPct val="20000"/>
                </a:spcBef>
                <a:buChar char="–"/>
                <a:defRPr sz="2000">
                  <a:solidFill>
                    <a:schemeClr val="tx1"/>
                  </a:solidFill>
                  <a:latin typeface="Arial" pitchFamily="34" charset="0"/>
                  <a:ea typeface="Osaka" pitchFamily="-101" charset="-128"/>
                </a:defRPr>
              </a:lvl4pPr>
              <a:lvl5pPr marL="2057400" indent="-228600">
                <a:spcBef>
                  <a:spcPct val="20000"/>
                </a:spcBef>
                <a:buChar char="»"/>
                <a:defRPr sz="2000">
                  <a:solidFill>
                    <a:schemeClr val="tx1"/>
                  </a:solidFill>
                  <a:latin typeface="Arial" pitchFamily="34" charset="0"/>
                  <a:ea typeface="Osaka" pitchFamily="-101"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9pPr>
            </a:lstStyle>
            <a:p>
              <a:pPr>
                <a:spcBef>
                  <a:spcPct val="0"/>
                </a:spcBef>
                <a:buFontTx/>
                <a:buNone/>
              </a:pPr>
              <a:r>
                <a:rPr lang="es-PR" altLang="es-PR" sz="1400">
                  <a:solidFill>
                    <a:schemeClr val="bg1"/>
                  </a:solidFill>
                  <a:ea typeface="ヒラギノ角ゴ Pro W3" pitchFamily="-101" charset="-128"/>
                </a:rPr>
                <a:t>¿En realidad crees que es una buena idea? ¡Tengo una mejor idea! </a:t>
              </a:r>
            </a:p>
            <a:p>
              <a:pPr>
                <a:spcBef>
                  <a:spcPct val="0"/>
                </a:spcBef>
                <a:buFontTx/>
                <a:buNone/>
              </a:pPr>
              <a:r>
                <a:rPr lang="es-PR" altLang="es-PR" sz="1400">
                  <a:solidFill>
                    <a:schemeClr val="bg1"/>
                  </a:solidFill>
                  <a:ea typeface="ヒラギノ角ゴ Pro W3" pitchFamily="-101" charset="-128"/>
                </a:rPr>
                <a:t>Vamos a  ____(insertar alternativa)…</a:t>
              </a:r>
            </a:p>
          </p:txBody>
        </p:sp>
        <p:sp>
          <p:nvSpPr>
            <p:cNvPr id="12" name="TextBox 11"/>
            <p:cNvSpPr txBox="1"/>
            <p:nvPr/>
          </p:nvSpPr>
          <p:spPr>
            <a:xfrm>
              <a:off x="6327775" y="940719"/>
              <a:ext cx="2359025" cy="369372"/>
            </a:xfrm>
            <a:prstGeom prst="rect">
              <a:avLst/>
            </a:prstGeom>
            <a:solidFill>
              <a:schemeClr val="bg1"/>
            </a:solidFill>
          </p:spPr>
          <p:txBody>
            <a:bodyPr>
              <a:spAutoFit/>
            </a:bodyPr>
            <a:lstStyle/>
            <a:p>
              <a:pPr>
                <a:defRPr/>
              </a:pPr>
              <a:r>
                <a:rPr lang="es-PR" dirty="0">
                  <a:solidFill>
                    <a:schemeClr val="tx1">
                      <a:lumMod val="50000"/>
                      <a:lumOff val="50000"/>
                    </a:schemeClr>
                  </a:solidFill>
                </a:rPr>
                <a:t>Simplemente decir no</a:t>
              </a:r>
            </a:p>
          </p:txBody>
        </p:sp>
        <p:sp>
          <p:nvSpPr>
            <p:cNvPr id="33805" name="TextBox 12"/>
            <p:cNvSpPr txBox="1">
              <a:spLocks noChangeArrowheads="1"/>
            </p:cNvSpPr>
            <p:nvPr/>
          </p:nvSpPr>
          <p:spPr bwMode="auto">
            <a:xfrm>
              <a:off x="6553200" y="1447800"/>
              <a:ext cx="1676400" cy="1661993"/>
            </a:xfrm>
            <a:prstGeom prst="rect">
              <a:avLst/>
            </a:prstGeom>
            <a:solidFill>
              <a:srgbClr val="52BC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Osaka" pitchFamily="-101" charset="-128"/>
                </a:defRPr>
              </a:lvl1pPr>
              <a:lvl2pPr marL="742950" indent="-285750">
                <a:spcBef>
                  <a:spcPct val="20000"/>
                </a:spcBef>
                <a:buChar char="–"/>
                <a:defRPr sz="2800">
                  <a:solidFill>
                    <a:schemeClr val="tx1"/>
                  </a:solidFill>
                  <a:latin typeface="Arial" pitchFamily="34" charset="0"/>
                  <a:ea typeface="Osaka" pitchFamily="-101" charset="-128"/>
                </a:defRPr>
              </a:lvl2pPr>
              <a:lvl3pPr marL="1143000" indent="-228600">
                <a:spcBef>
                  <a:spcPct val="20000"/>
                </a:spcBef>
                <a:buChar char="•"/>
                <a:defRPr sz="2400">
                  <a:solidFill>
                    <a:schemeClr val="tx1"/>
                  </a:solidFill>
                  <a:latin typeface="Arial" pitchFamily="34" charset="0"/>
                  <a:ea typeface="Osaka" pitchFamily="-101" charset="-128"/>
                </a:defRPr>
              </a:lvl3pPr>
              <a:lvl4pPr marL="1600200" indent="-228600">
                <a:spcBef>
                  <a:spcPct val="20000"/>
                </a:spcBef>
                <a:buChar char="–"/>
                <a:defRPr sz="2000">
                  <a:solidFill>
                    <a:schemeClr val="tx1"/>
                  </a:solidFill>
                  <a:latin typeface="Arial" pitchFamily="34" charset="0"/>
                  <a:ea typeface="Osaka" pitchFamily="-101" charset="-128"/>
                </a:defRPr>
              </a:lvl4pPr>
              <a:lvl5pPr marL="2057400" indent="-228600">
                <a:spcBef>
                  <a:spcPct val="20000"/>
                </a:spcBef>
                <a:buChar char="»"/>
                <a:defRPr sz="2000">
                  <a:solidFill>
                    <a:schemeClr val="tx1"/>
                  </a:solidFill>
                  <a:latin typeface="Arial" pitchFamily="34" charset="0"/>
                  <a:ea typeface="Osaka" pitchFamily="-101"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9pPr>
            </a:lstStyle>
            <a:p>
              <a:pPr>
                <a:spcBef>
                  <a:spcPct val="0"/>
                </a:spcBef>
                <a:buFontTx/>
                <a:buNone/>
              </a:pPr>
              <a:r>
                <a:rPr lang="es-PR" altLang="es-PR" sz="1400">
                  <a:solidFill>
                    <a:schemeClr val="bg1"/>
                  </a:solidFill>
                  <a:ea typeface="ヒラギノ角ゴ Pro W3" pitchFamily="-101" charset="-128"/>
                </a:rPr>
                <a:t>No gracias, sé que puedo tener serios problemas por tomar esas pastillas, y tengo mucho en juego en este momento.</a:t>
              </a:r>
            </a:p>
            <a:p>
              <a:pPr>
                <a:spcBef>
                  <a:spcPct val="0"/>
                </a:spcBef>
                <a:buFontTx/>
                <a:buNone/>
              </a:pPr>
              <a:endParaRPr lang="es-PR" altLang="es-PR" sz="300">
                <a:solidFill>
                  <a:schemeClr val="bg1"/>
                </a:solidFill>
                <a:ea typeface="ヒラギノ角ゴ Pro W3" pitchFamily="-101" charset="-128"/>
              </a:endParaRPr>
            </a:p>
          </p:txBody>
        </p:sp>
        <p:sp>
          <p:nvSpPr>
            <p:cNvPr id="14" name="TextBox 13"/>
            <p:cNvSpPr txBox="1"/>
            <p:nvPr/>
          </p:nvSpPr>
          <p:spPr>
            <a:xfrm>
              <a:off x="4051300" y="100841"/>
              <a:ext cx="2357438" cy="369372"/>
            </a:xfrm>
            <a:prstGeom prst="rect">
              <a:avLst/>
            </a:prstGeom>
            <a:solidFill>
              <a:schemeClr val="bg1"/>
            </a:solidFill>
          </p:spPr>
          <p:txBody>
            <a:bodyPr>
              <a:spAutoFit/>
            </a:bodyPr>
            <a:lstStyle/>
            <a:p>
              <a:pPr>
                <a:defRPr/>
              </a:pPr>
              <a:r>
                <a:rPr lang="es-PR" dirty="0">
                  <a:solidFill>
                    <a:schemeClr val="tx1">
                      <a:lumMod val="50000"/>
                      <a:lumOff val="50000"/>
                    </a:schemeClr>
                  </a:solidFill>
                </a:rPr>
                <a:t>Dejar la situación </a:t>
              </a:r>
            </a:p>
          </p:txBody>
        </p:sp>
        <p:sp>
          <p:nvSpPr>
            <p:cNvPr id="33807" name="TextBox 14"/>
            <p:cNvSpPr txBox="1">
              <a:spLocks noChangeArrowheads="1"/>
            </p:cNvSpPr>
            <p:nvPr/>
          </p:nvSpPr>
          <p:spPr bwMode="auto">
            <a:xfrm>
              <a:off x="4038600" y="685800"/>
              <a:ext cx="1905000" cy="538609"/>
            </a:xfrm>
            <a:prstGeom prst="rect">
              <a:avLst/>
            </a:prstGeom>
            <a:solidFill>
              <a:srgbClr val="52BC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Osaka" pitchFamily="-101" charset="-128"/>
                </a:defRPr>
              </a:lvl1pPr>
              <a:lvl2pPr marL="742950" indent="-285750">
                <a:spcBef>
                  <a:spcPct val="20000"/>
                </a:spcBef>
                <a:buChar char="–"/>
                <a:defRPr sz="2800">
                  <a:solidFill>
                    <a:schemeClr val="tx1"/>
                  </a:solidFill>
                  <a:latin typeface="Arial" pitchFamily="34" charset="0"/>
                  <a:ea typeface="Osaka" pitchFamily="-101" charset="-128"/>
                </a:defRPr>
              </a:lvl2pPr>
              <a:lvl3pPr marL="1143000" indent="-228600">
                <a:spcBef>
                  <a:spcPct val="20000"/>
                </a:spcBef>
                <a:buChar char="•"/>
                <a:defRPr sz="2400">
                  <a:solidFill>
                    <a:schemeClr val="tx1"/>
                  </a:solidFill>
                  <a:latin typeface="Arial" pitchFamily="34" charset="0"/>
                  <a:ea typeface="Osaka" pitchFamily="-101" charset="-128"/>
                </a:defRPr>
              </a:lvl3pPr>
              <a:lvl4pPr marL="1600200" indent="-228600">
                <a:spcBef>
                  <a:spcPct val="20000"/>
                </a:spcBef>
                <a:buChar char="–"/>
                <a:defRPr sz="2000">
                  <a:solidFill>
                    <a:schemeClr val="tx1"/>
                  </a:solidFill>
                  <a:latin typeface="Arial" pitchFamily="34" charset="0"/>
                  <a:ea typeface="Osaka" pitchFamily="-101" charset="-128"/>
                </a:defRPr>
              </a:lvl4pPr>
              <a:lvl5pPr marL="2057400" indent="-228600">
                <a:spcBef>
                  <a:spcPct val="20000"/>
                </a:spcBef>
                <a:buChar char="»"/>
                <a:defRPr sz="2000">
                  <a:solidFill>
                    <a:schemeClr val="tx1"/>
                  </a:solidFill>
                  <a:latin typeface="Arial" pitchFamily="34" charset="0"/>
                  <a:ea typeface="Osaka" pitchFamily="-101"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9pPr>
            </a:lstStyle>
            <a:p>
              <a:pPr>
                <a:spcBef>
                  <a:spcPct val="0"/>
                </a:spcBef>
                <a:buFontTx/>
                <a:buNone/>
              </a:pPr>
              <a:r>
                <a:rPr lang="es-PR" altLang="es-PR" sz="1300">
                  <a:solidFill>
                    <a:schemeClr val="bg1"/>
                  </a:solidFill>
                  <a:ea typeface="ヒラギノ角ゴ Pro W3" pitchFamily="-101" charset="-128"/>
                </a:rPr>
                <a:t>Nah…me tengo que ir…Hablamos luego…</a:t>
              </a:r>
            </a:p>
            <a:p>
              <a:pPr>
                <a:spcBef>
                  <a:spcPct val="0"/>
                </a:spcBef>
                <a:buFontTx/>
                <a:buNone/>
              </a:pPr>
              <a:endParaRPr lang="es-PR" altLang="es-PR" sz="300">
                <a:solidFill>
                  <a:schemeClr val="bg1"/>
                </a:solidFill>
                <a:ea typeface="ヒラギノ角ゴ Pro W3" pitchFamily="-101" charset="-128"/>
              </a:endParaRPr>
            </a:p>
          </p:txBody>
        </p:sp>
        <p:sp>
          <p:nvSpPr>
            <p:cNvPr id="33808" name="TextBox 5"/>
            <p:cNvSpPr txBox="1">
              <a:spLocks noChangeArrowheads="1"/>
            </p:cNvSpPr>
            <p:nvPr/>
          </p:nvSpPr>
          <p:spPr bwMode="auto">
            <a:xfrm>
              <a:off x="1447800" y="4819471"/>
              <a:ext cx="4880756" cy="1154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Osaka" pitchFamily="-101" charset="-128"/>
                </a:defRPr>
              </a:lvl1pPr>
              <a:lvl2pPr marL="742950" indent="-285750">
                <a:spcBef>
                  <a:spcPct val="20000"/>
                </a:spcBef>
                <a:buChar char="–"/>
                <a:defRPr sz="2800">
                  <a:solidFill>
                    <a:schemeClr val="tx1"/>
                  </a:solidFill>
                  <a:latin typeface="Arial" pitchFamily="34" charset="0"/>
                  <a:ea typeface="Osaka" pitchFamily="-101" charset="-128"/>
                </a:defRPr>
              </a:lvl2pPr>
              <a:lvl3pPr marL="1143000" indent="-228600">
                <a:spcBef>
                  <a:spcPct val="20000"/>
                </a:spcBef>
                <a:buChar char="•"/>
                <a:defRPr sz="2400">
                  <a:solidFill>
                    <a:schemeClr val="tx1"/>
                  </a:solidFill>
                  <a:latin typeface="Arial" pitchFamily="34" charset="0"/>
                  <a:ea typeface="Osaka" pitchFamily="-101" charset="-128"/>
                </a:defRPr>
              </a:lvl3pPr>
              <a:lvl4pPr marL="1600200" indent="-228600">
                <a:spcBef>
                  <a:spcPct val="20000"/>
                </a:spcBef>
                <a:buChar char="–"/>
                <a:defRPr sz="2000">
                  <a:solidFill>
                    <a:schemeClr val="tx1"/>
                  </a:solidFill>
                  <a:latin typeface="Arial" pitchFamily="34" charset="0"/>
                  <a:ea typeface="Osaka" pitchFamily="-101" charset="-128"/>
                </a:defRPr>
              </a:lvl4pPr>
              <a:lvl5pPr marL="2057400" indent="-228600">
                <a:spcBef>
                  <a:spcPct val="20000"/>
                </a:spcBef>
                <a:buChar char="»"/>
                <a:defRPr sz="2000">
                  <a:solidFill>
                    <a:schemeClr val="tx1"/>
                  </a:solidFill>
                  <a:latin typeface="Arial" pitchFamily="34" charset="0"/>
                  <a:ea typeface="Osaka" pitchFamily="-101"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Osaka" pitchFamily="-101" charset="-128"/>
                </a:defRPr>
              </a:lvl9pPr>
            </a:lstStyle>
            <a:p>
              <a:pPr>
                <a:spcBef>
                  <a:spcPct val="0"/>
                </a:spcBef>
                <a:buFontTx/>
                <a:buNone/>
              </a:pPr>
              <a:r>
                <a:rPr lang="es-PR" altLang="es-PR" sz="1200" b="1" dirty="0">
                  <a:solidFill>
                    <a:srgbClr val="336699"/>
                  </a:solidFill>
                  <a:ea typeface="ヒラギノ角ゴ Pro W3" pitchFamily="-101" charset="-128"/>
                </a:rPr>
                <a:t>Diviértete…</a:t>
              </a:r>
              <a:r>
                <a:rPr lang="es-PR" altLang="es-PR" sz="1200" dirty="0">
                  <a:ea typeface="ヒラギノ角ゴ Pro W3" pitchFamily="-101" charset="-128"/>
                </a:rPr>
                <a:t>disfrutando tus pasatiempos</a:t>
              </a:r>
            </a:p>
            <a:p>
              <a:pPr>
                <a:spcBef>
                  <a:spcPct val="0"/>
                </a:spcBef>
                <a:buFontTx/>
                <a:buNone/>
              </a:pPr>
              <a:endParaRPr lang="es-PR" altLang="es-PR" sz="200" dirty="0">
                <a:ea typeface="ヒラギノ角ゴ Pro W3" pitchFamily="-101" charset="-128"/>
              </a:endParaRPr>
            </a:p>
            <a:p>
              <a:pPr>
                <a:spcBef>
                  <a:spcPct val="0"/>
                </a:spcBef>
                <a:buFontTx/>
                <a:buNone/>
              </a:pPr>
              <a:r>
                <a:rPr lang="es-PR" altLang="es-PR" sz="1200" b="1" dirty="0">
                  <a:solidFill>
                    <a:srgbClr val="336699"/>
                  </a:solidFill>
                  <a:ea typeface="ヒラギノ角ゴ Pro W3" pitchFamily="-101" charset="-128"/>
                </a:rPr>
                <a:t>Maneja el estrés…</a:t>
              </a:r>
              <a:r>
                <a:rPr lang="es-PR" altLang="es-PR" sz="1200" dirty="0">
                  <a:ea typeface="ヒラギノ角ゴ Pro W3" pitchFamily="-101" charset="-128"/>
                </a:rPr>
                <a:t>ejercitándote, comiendo mantecado</a:t>
              </a:r>
            </a:p>
            <a:p>
              <a:pPr>
                <a:spcBef>
                  <a:spcPct val="0"/>
                </a:spcBef>
                <a:buFontTx/>
                <a:buNone/>
              </a:pPr>
              <a:endParaRPr lang="es-PR" altLang="es-PR" sz="200" dirty="0">
                <a:ea typeface="ヒラギノ角ゴ Pro W3" pitchFamily="-101" charset="-128"/>
              </a:endParaRPr>
            </a:p>
            <a:p>
              <a:pPr>
                <a:spcBef>
                  <a:spcPct val="0"/>
                </a:spcBef>
                <a:buFontTx/>
                <a:buNone/>
              </a:pPr>
              <a:r>
                <a:rPr lang="es-PR" altLang="es-PR" sz="1200" b="1" dirty="0">
                  <a:solidFill>
                    <a:srgbClr val="336699"/>
                  </a:solidFill>
                  <a:ea typeface="ヒラギノ角ゴ Pro W3" pitchFamily="-101" charset="-128"/>
                </a:rPr>
                <a:t>Relájate…</a:t>
              </a:r>
              <a:r>
                <a:rPr lang="es-PR" altLang="es-PR" sz="1200" dirty="0">
                  <a:ea typeface="ヒラギノ角ゴ Pro W3" pitchFamily="-101" charset="-128"/>
                </a:rPr>
                <a:t>tomando una siesta, viendo TV o una película</a:t>
              </a:r>
            </a:p>
            <a:p>
              <a:pPr>
                <a:spcBef>
                  <a:spcPct val="0"/>
                </a:spcBef>
                <a:buFontTx/>
                <a:buNone/>
              </a:pPr>
              <a:endParaRPr lang="es-PR" altLang="es-PR" sz="200" dirty="0">
                <a:ea typeface="ヒラギノ角ゴ Pro W3" pitchFamily="-101" charset="-128"/>
              </a:endParaRPr>
            </a:p>
            <a:p>
              <a:pPr>
                <a:spcBef>
                  <a:spcPct val="0"/>
                </a:spcBef>
                <a:buFontTx/>
                <a:buNone/>
              </a:pPr>
              <a:r>
                <a:rPr lang="es-PR" altLang="es-PR" sz="1200" b="1" dirty="0">
                  <a:solidFill>
                    <a:srgbClr val="336699"/>
                  </a:solidFill>
                  <a:ea typeface="ヒラギノ角ゴ Pro W3" pitchFamily="-101" charset="-128"/>
                </a:rPr>
                <a:t>Estudia mejor…</a:t>
              </a:r>
              <a:r>
                <a:rPr lang="es-PR" altLang="es-PR" sz="1200" dirty="0">
                  <a:ea typeface="ヒラギノ角ゴ Pro W3" pitchFamily="-101" charset="-128"/>
                </a:rPr>
                <a:t>reuniéndote con tu maestra</a:t>
              </a:r>
            </a:p>
            <a:p>
              <a:pPr>
                <a:spcBef>
                  <a:spcPct val="0"/>
                </a:spcBef>
                <a:buFontTx/>
                <a:buNone/>
              </a:pPr>
              <a:endParaRPr lang="es-PR" altLang="es-PR" sz="200" dirty="0">
                <a:ea typeface="ヒラギノ角ゴ Pro W3" pitchFamily="-101" charset="-128"/>
              </a:endParaRPr>
            </a:p>
            <a:p>
              <a:pPr>
                <a:spcBef>
                  <a:spcPct val="0"/>
                </a:spcBef>
                <a:buFontTx/>
                <a:buNone/>
              </a:pPr>
              <a:r>
                <a:rPr lang="es-PR" altLang="es-PR" sz="1200" b="1" dirty="0">
                  <a:solidFill>
                    <a:srgbClr val="336699"/>
                  </a:solidFill>
                  <a:ea typeface="ヒラギノ角ゴ Pro W3" pitchFamily="-101" charset="-128"/>
                </a:rPr>
                <a:t>Trabaja con el dolor…</a:t>
              </a:r>
              <a:r>
                <a:rPr lang="es-PR" altLang="es-PR" sz="1200" dirty="0">
                  <a:ea typeface="ヒラギノ角ゴ Pro W3" pitchFamily="-101" charset="-128"/>
                </a:rPr>
                <a:t>trabajando con un entrenador, descansando</a:t>
              </a:r>
            </a:p>
            <a:p>
              <a:pPr>
                <a:spcBef>
                  <a:spcPct val="0"/>
                </a:spcBef>
                <a:buFontTx/>
                <a:buNone/>
              </a:pPr>
              <a:endParaRPr lang="es-PR" altLang="es-PR" sz="100" dirty="0">
                <a:ea typeface="ヒラギノ角ゴ Pro W3" pitchFamily="-101" charset="-128"/>
              </a:endParaRPr>
            </a:p>
          </p:txBody>
        </p:sp>
      </p:grpSp>
    </p:spTree>
    <p:extLst>
      <p:ext uri="{BB962C8B-B14F-4D97-AF65-F5344CB8AC3E}">
        <p14:creationId xmlns:p14="http://schemas.microsoft.com/office/powerpoint/2010/main" val="3429994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rot="16200000" flipH="1">
            <a:off x="2590804" y="-762001"/>
            <a:ext cx="3962401" cy="9144000"/>
          </a:xfrm>
          <a:prstGeom prst="rect">
            <a:avLst/>
          </a:prstGeom>
        </p:spPr>
      </p:pic>
      <p:sp>
        <p:nvSpPr>
          <p:cNvPr id="10" name="Title 2"/>
          <p:cNvSpPr txBox="1">
            <a:spLocks/>
          </p:cNvSpPr>
          <p:nvPr/>
        </p:nvSpPr>
        <p:spPr>
          <a:xfrm>
            <a:off x="533400" y="8382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PR" altLang="en-US" sz="5400" b="1" i="0" u="none" strike="noStrike" kern="1200" cap="none" spc="0" normalizeH="0" baseline="0" dirty="0">
                <a:ln>
                  <a:noFill/>
                </a:ln>
                <a:solidFill>
                  <a:srgbClr val="36647E"/>
                </a:solidFill>
                <a:effectLst/>
                <a:uLnTx/>
                <a:uFillTx/>
                <a:latin typeface="Arial"/>
                <a:ea typeface="+mj-ea"/>
                <a:cs typeface="Arial"/>
              </a:rPr>
              <a:t>Piénsalo:</a:t>
            </a:r>
          </a:p>
        </p:txBody>
      </p:sp>
      <p:sp>
        <p:nvSpPr>
          <p:cNvPr id="5" name="Title 4"/>
          <p:cNvSpPr>
            <a:spLocks noGrp="1"/>
          </p:cNvSpPr>
          <p:nvPr>
            <p:ph type="title"/>
          </p:nvPr>
        </p:nvSpPr>
        <p:spPr>
          <a:xfrm>
            <a:off x="533400" y="2133600"/>
            <a:ext cx="3962400" cy="3048000"/>
          </a:xfrm>
        </p:spPr>
        <p:txBody>
          <a:bodyPr>
            <a:noAutofit/>
          </a:bodyPr>
          <a:lstStyle/>
          <a:p>
            <a:pPr algn="l"/>
            <a:r>
              <a:rPr lang="es-PR" sz="2600" dirty="0">
                <a:solidFill>
                  <a:srgbClr val="7F7F7F"/>
                </a:solidFill>
                <a:latin typeface="Arial"/>
                <a:cs typeface="Arial"/>
              </a:rPr>
              <a:t/>
            </a:r>
            <a:br>
              <a:rPr lang="es-PR" sz="2600" dirty="0">
                <a:solidFill>
                  <a:srgbClr val="7F7F7F"/>
                </a:solidFill>
                <a:latin typeface="Arial"/>
                <a:cs typeface="Arial"/>
              </a:rPr>
            </a:br>
            <a:r>
              <a:rPr lang="es-PR" sz="2600" dirty="0">
                <a:solidFill>
                  <a:srgbClr val="7F7F7F"/>
                </a:solidFill>
                <a:latin typeface="Arial"/>
                <a:cs typeface="Arial"/>
              </a:rPr>
              <a:t>Si los personajes pudieran viajar atrás en el tiempo, ¿crees que haber tomado diferentes decisiones los hubiera llevado a más resultados positivos? </a:t>
            </a:r>
            <a:br>
              <a:rPr lang="es-PR" sz="2600" dirty="0">
                <a:solidFill>
                  <a:srgbClr val="7F7F7F"/>
                </a:solidFill>
                <a:latin typeface="Arial"/>
                <a:cs typeface="Arial"/>
              </a:rPr>
            </a:br>
            <a:r>
              <a:rPr lang="es-PR" sz="1600" dirty="0">
                <a:solidFill>
                  <a:srgbClr val="7F7F7F"/>
                </a:solidFill>
                <a:latin typeface="Arial"/>
                <a:cs typeface="Arial"/>
              </a:rPr>
              <a:t/>
            </a:r>
            <a:br>
              <a:rPr lang="es-PR" sz="1600" dirty="0">
                <a:solidFill>
                  <a:srgbClr val="7F7F7F"/>
                </a:solidFill>
                <a:latin typeface="Arial"/>
                <a:cs typeface="Arial"/>
              </a:rPr>
            </a:br>
            <a:r>
              <a:rPr lang="es-PR" sz="2600" dirty="0">
                <a:solidFill>
                  <a:srgbClr val="7F7F7F"/>
                </a:solidFill>
                <a:latin typeface="Arial"/>
                <a:cs typeface="Arial"/>
              </a:rPr>
              <a:t>¡Vamos a descubrirlo!</a:t>
            </a:r>
            <a:br>
              <a:rPr lang="es-PR" sz="2600" dirty="0">
                <a:solidFill>
                  <a:srgbClr val="7F7F7F"/>
                </a:solidFill>
                <a:latin typeface="Arial"/>
                <a:cs typeface="Arial"/>
              </a:rPr>
            </a:br>
            <a:endParaRPr lang="es-PR" sz="2600" dirty="0">
              <a:solidFill>
                <a:srgbClr val="7F7F7F"/>
              </a:solidFill>
              <a:latin typeface="Arial"/>
              <a:cs typeface="Arial"/>
            </a:endParaRPr>
          </a:p>
        </p:txBody>
      </p:sp>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rcRect r="24453"/>
              <a:stretch>
                <a:fillRect/>
              </a:stretch>
            </p:blipFill>
          </mc:Choice>
          <mc:Fallback>
            <p:blipFill>
              <a:blip r:embed="rId6"/>
              <a:srcRect r="24453"/>
              <a:stretch>
                <a:fillRect/>
              </a:stretch>
            </p:blipFill>
          </mc:Fallback>
        </mc:AlternateContent>
        <p:spPr>
          <a:xfrm>
            <a:off x="5410200" y="862164"/>
            <a:ext cx="3738997" cy="5005236"/>
          </a:xfrm>
          <a:prstGeom prst="rect">
            <a:avLst/>
          </a:prstGeom>
        </p:spPr>
      </p:pic>
      <p:sp>
        <p:nvSpPr>
          <p:cNvPr id="8" name="Slide Number Placeholder 9"/>
          <p:cNvSpPr>
            <a:spLocks noGrp="1"/>
          </p:cNvSpPr>
          <p:nvPr>
            <p:ph type="sldNum" sz="quarter" idx="10"/>
          </p:nvPr>
        </p:nvSpPr>
        <p:spPr>
          <a:xfrm>
            <a:off x="6553200" y="6356350"/>
            <a:ext cx="2133600" cy="365125"/>
          </a:xfrm>
          <a:prstGeom prst="rect">
            <a:avLst/>
          </a:prstGeom>
        </p:spPr>
        <p:txBody>
          <a:bodyPr/>
          <a:lstStyle/>
          <a:p>
            <a:fld id="{BCC0D97C-CD89-48ED-9F5E-C6CF0112A9FA}" type="slidenum">
              <a:rPr lang="en-US" smtClean="0"/>
              <a:pPr/>
              <a:t>15</a:t>
            </a:fld>
            <a:endParaRPr lang="en-US" dirty="0"/>
          </a:p>
        </p:txBody>
      </p:sp>
    </p:spTree>
    <p:extLst>
      <p:ext uri="{BB962C8B-B14F-4D97-AF65-F5344CB8AC3E}">
        <p14:creationId xmlns:p14="http://schemas.microsoft.com/office/powerpoint/2010/main" val="4104786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276350" y="1828800"/>
            <a:ext cx="7715250" cy="3810000"/>
          </a:xfrm>
          <a:prstGeom prst="rect">
            <a:avLst/>
          </a:prstGeom>
        </p:spPr>
      </p:pic>
      <p:sp>
        <p:nvSpPr>
          <p:cNvPr id="4" name="Slide Number Placeholder 3"/>
          <p:cNvSpPr>
            <a:spLocks noGrp="1"/>
          </p:cNvSpPr>
          <p:nvPr>
            <p:ph type="sldNum" sz="quarter" idx="10"/>
          </p:nvPr>
        </p:nvSpPr>
        <p:spPr>
          <a:xfrm>
            <a:off x="6553200" y="6356350"/>
            <a:ext cx="2133600" cy="365125"/>
          </a:xfrm>
          <a:prstGeom prst="rect">
            <a:avLst/>
          </a:prstGeom>
        </p:spPr>
        <p:txBody>
          <a:bodyPr/>
          <a:lstStyle/>
          <a:p>
            <a:fld id="{EB1AD795-229B-4F07-B572-E64DBE71191D}" type="slidenum">
              <a:rPr lang="en-US" smtClean="0"/>
              <a:pPr/>
              <a:t>16</a:t>
            </a:fld>
            <a:endParaRPr lang="en-US" dirty="0"/>
          </a:p>
        </p:txBody>
      </p:sp>
      <p:sp>
        <p:nvSpPr>
          <p:cNvPr id="9" name="Content Placeholder 2"/>
          <p:cNvSpPr>
            <a:spLocks noGrp="1"/>
          </p:cNvSpPr>
          <p:nvPr>
            <p:ph idx="1"/>
          </p:nvPr>
        </p:nvSpPr>
        <p:spPr>
          <a:xfrm>
            <a:off x="1425146" y="1981200"/>
            <a:ext cx="7162800" cy="3886200"/>
          </a:xfrm>
        </p:spPr>
        <p:txBody>
          <a:bodyPr>
            <a:noAutofit/>
          </a:bodyPr>
          <a:lstStyle/>
          <a:p>
            <a:pPr marL="0" indent="0">
              <a:spcAft>
                <a:spcPts val="1200"/>
              </a:spcAft>
              <a:buNone/>
            </a:pPr>
            <a:r>
              <a:rPr lang="es-PR" sz="2000" dirty="0">
                <a:solidFill>
                  <a:schemeClr val="tx1">
                    <a:lumMod val="50000"/>
                    <a:lumOff val="50000"/>
                  </a:schemeClr>
                </a:solidFill>
                <a:latin typeface="Arial"/>
                <a:cs typeface="Arial"/>
              </a:rPr>
              <a:t>Forma pequeños grupos. Recibe el escenario de tu grupo.</a:t>
            </a:r>
          </a:p>
          <a:p>
            <a:pPr marL="0" indent="0">
              <a:spcAft>
                <a:spcPts val="1200"/>
              </a:spcAft>
              <a:buNone/>
            </a:pPr>
            <a:r>
              <a:rPr lang="es-PR" sz="2000" dirty="0">
                <a:solidFill>
                  <a:schemeClr val="tx1">
                    <a:lumMod val="50000"/>
                    <a:lumOff val="50000"/>
                  </a:schemeClr>
                </a:solidFill>
                <a:latin typeface="Arial"/>
                <a:cs typeface="Arial"/>
              </a:rPr>
              <a:t>Para tu escenario, desarrolla diferentes decisiones que los personajes pudieran tomar para asegurar un resultado positivo.</a:t>
            </a:r>
          </a:p>
          <a:p>
            <a:pPr marL="0" indent="0">
              <a:spcAft>
                <a:spcPts val="2400"/>
              </a:spcAft>
              <a:buNone/>
            </a:pPr>
            <a:r>
              <a:rPr lang="es-PR" sz="2000" dirty="0">
                <a:solidFill>
                  <a:schemeClr val="tx1">
                    <a:lumMod val="50000"/>
                    <a:lumOff val="50000"/>
                  </a:schemeClr>
                </a:solidFill>
                <a:latin typeface="Arial"/>
                <a:cs typeface="Arial"/>
              </a:rPr>
              <a:t>Interpreta este “nuevo” escenario como una obra teatral- asegúrate de que este nuevo escenario demuestre las diferentes decisiones, como también mejorar las técnicas para manejar cada situación.  </a:t>
            </a:r>
            <a:endParaRPr lang="es-PR" sz="2000" dirty="0" smtClean="0">
              <a:solidFill>
                <a:schemeClr val="tx1">
                  <a:lumMod val="50000"/>
                  <a:lumOff val="50000"/>
                </a:schemeClr>
              </a:solidFill>
              <a:latin typeface="Arial"/>
              <a:cs typeface="Arial"/>
            </a:endParaRPr>
          </a:p>
          <a:p>
            <a:pPr marL="0" indent="0">
              <a:spcAft>
                <a:spcPts val="2400"/>
              </a:spcAft>
              <a:buNone/>
            </a:pPr>
            <a:r>
              <a:rPr lang="es-PR" sz="2000" dirty="0" smtClean="0">
                <a:solidFill>
                  <a:schemeClr val="tx1">
                    <a:lumMod val="50000"/>
                    <a:lumOff val="50000"/>
                  </a:schemeClr>
                </a:solidFill>
                <a:latin typeface="Arial"/>
                <a:cs typeface="Arial"/>
              </a:rPr>
              <a:t>La </a:t>
            </a:r>
            <a:r>
              <a:rPr lang="es-PR" sz="2000" dirty="0">
                <a:solidFill>
                  <a:schemeClr val="tx1">
                    <a:lumMod val="50000"/>
                    <a:lumOff val="50000"/>
                  </a:schemeClr>
                </a:solidFill>
                <a:latin typeface="Arial"/>
                <a:cs typeface="Arial"/>
              </a:rPr>
              <a:t>dramatización debe durar de 2-3 minutos… ¡se creativo!</a:t>
            </a:r>
          </a:p>
        </p:txBody>
      </p:sp>
      <p:pic>
        <p:nvPicPr>
          <p:cNvPr id="12" name="Picture 32"/>
          <p:cNvPicPr>
            <a:picLocks noChangeAspect="1"/>
          </p:cNvPicPr>
          <p:nvPr/>
        </p:nvPicPr>
        <p:blipFill>
          <a:blip r:embed="rId5"/>
          <a:srcRect/>
          <a:stretch>
            <a:fillRect/>
          </a:stretch>
        </p:blipFill>
        <p:spPr bwMode="auto">
          <a:xfrm rot="5400000">
            <a:off x="710909" y="1703409"/>
            <a:ext cx="665046" cy="763428"/>
          </a:xfrm>
          <a:prstGeom prst="rect">
            <a:avLst/>
          </a:prstGeom>
          <a:noFill/>
          <a:ln w="9525">
            <a:noFill/>
            <a:miter lim="800000"/>
            <a:headEnd/>
            <a:tailEnd/>
          </a:ln>
        </p:spPr>
      </p:pic>
      <p:pic>
        <p:nvPicPr>
          <p:cNvPr id="16" name="Picture 36"/>
          <p:cNvPicPr>
            <a:picLocks noChangeAspect="1"/>
          </p:cNvPicPr>
          <p:nvPr/>
        </p:nvPicPr>
        <p:blipFill>
          <a:blip r:embed="rId6"/>
          <a:srcRect/>
          <a:stretch>
            <a:fillRect/>
          </a:stretch>
        </p:blipFill>
        <p:spPr bwMode="auto">
          <a:xfrm rot="5400000">
            <a:off x="598273" y="2602127"/>
            <a:ext cx="685800" cy="815546"/>
          </a:xfrm>
          <a:prstGeom prst="rect">
            <a:avLst/>
          </a:prstGeom>
          <a:noFill/>
          <a:ln w="9525">
            <a:noFill/>
            <a:miter lim="800000"/>
            <a:headEnd/>
            <a:tailEnd/>
          </a:ln>
        </p:spPr>
      </p:pic>
      <p:pic>
        <p:nvPicPr>
          <p:cNvPr id="20" name="Picture 40"/>
          <p:cNvPicPr>
            <a:picLocks noChangeAspect="1"/>
          </p:cNvPicPr>
          <p:nvPr/>
        </p:nvPicPr>
        <p:blipFill>
          <a:blip r:embed="rId7"/>
          <a:srcRect/>
          <a:stretch>
            <a:fillRect/>
          </a:stretch>
        </p:blipFill>
        <p:spPr bwMode="auto">
          <a:xfrm rot="5400000">
            <a:off x="672157" y="3819011"/>
            <a:ext cx="696445" cy="809532"/>
          </a:xfrm>
          <a:prstGeom prst="rect">
            <a:avLst/>
          </a:prstGeom>
          <a:noFill/>
          <a:ln w="9525">
            <a:noFill/>
            <a:miter lim="800000"/>
            <a:headEnd/>
            <a:tailEnd/>
          </a:ln>
        </p:spPr>
      </p:pic>
      <p:pic>
        <p:nvPicPr>
          <p:cNvPr id="25" name="Picture 43"/>
          <p:cNvPicPr>
            <a:picLocks noChangeAspect="1"/>
          </p:cNvPicPr>
          <p:nvPr/>
        </p:nvPicPr>
        <p:blipFill>
          <a:blip r:embed="rId8"/>
          <a:srcRect/>
          <a:stretch>
            <a:fillRect/>
          </a:stretch>
        </p:blipFill>
        <p:spPr bwMode="auto">
          <a:xfrm>
            <a:off x="663146" y="5029200"/>
            <a:ext cx="754355" cy="634416"/>
          </a:xfrm>
          <a:prstGeom prst="rect">
            <a:avLst/>
          </a:prstGeom>
          <a:noFill/>
          <a:ln w="9525">
            <a:noFill/>
            <a:miter lim="800000"/>
            <a:headEnd/>
            <a:tailEnd/>
          </a:ln>
        </p:spPr>
      </p:pic>
      <p:sp>
        <p:nvSpPr>
          <p:cNvPr id="28" name="TextBox 27"/>
          <p:cNvSpPr txBox="1"/>
          <p:nvPr/>
        </p:nvSpPr>
        <p:spPr>
          <a:xfrm>
            <a:off x="536632" y="586026"/>
            <a:ext cx="7921568" cy="769441"/>
          </a:xfrm>
          <a:prstGeom prst="rect">
            <a:avLst/>
          </a:prstGeom>
          <a:noFill/>
        </p:spPr>
        <p:txBody>
          <a:bodyPr wrap="square" rtlCol="0">
            <a:spAutoFit/>
          </a:bodyPr>
          <a:lstStyle/>
          <a:p>
            <a:r>
              <a:rPr lang="es-PR" sz="4400" b="1" dirty="0">
                <a:solidFill>
                  <a:srgbClr val="36647E"/>
                </a:solidFill>
                <a:latin typeface="Arial"/>
                <a:cs typeface="Arial"/>
              </a:rPr>
              <a:t>Instrucciones de la Actividad</a:t>
            </a:r>
          </a:p>
        </p:txBody>
      </p:sp>
    </p:spTree>
    <p:extLst>
      <p:ext uri="{BB962C8B-B14F-4D97-AF65-F5344CB8AC3E}">
        <p14:creationId xmlns:p14="http://schemas.microsoft.com/office/powerpoint/2010/main" val="1373474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3314"/>
              <a:stretch>
                <a:fillRect/>
              </a:stretch>
            </p:blipFill>
          </mc:Choice>
          <mc:Fallback>
            <p:blipFill>
              <a:blip r:embed="rId4"/>
              <a:srcRect l="3314"/>
              <a:stretch>
                <a:fillRect/>
              </a:stretch>
            </p:blipFill>
          </mc:Fallback>
        </mc:AlternateContent>
        <p:spPr>
          <a:xfrm>
            <a:off x="8357" y="1981200"/>
            <a:ext cx="9135643" cy="3962400"/>
          </a:xfrm>
          <a:prstGeom prst="rect">
            <a:avLst/>
          </a:prstGeom>
        </p:spPr>
      </p:pic>
      <p:sp>
        <p:nvSpPr>
          <p:cNvPr id="7" name="TextBox 6"/>
          <p:cNvSpPr txBox="1"/>
          <p:nvPr/>
        </p:nvSpPr>
        <p:spPr>
          <a:xfrm>
            <a:off x="536632" y="586026"/>
            <a:ext cx="7921568" cy="769441"/>
          </a:xfrm>
          <a:prstGeom prst="rect">
            <a:avLst/>
          </a:prstGeom>
          <a:noFill/>
        </p:spPr>
        <p:txBody>
          <a:bodyPr wrap="square" rtlCol="0">
            <a:spAutoFit/>
          </a:bodyPr>
          <a:lstStyle/>
          <a:p>
            <a:r>
              <a:rPr lang="es-PR" sz="4400" b="1" dirty="0">
                <a:solidFill>
                  <a:srgbClr val="36647E"/>
                </a:solidFill>
                <a:latin typeface="Arial"/>
                <a:cs typeface="Arial"/>
              </a:rPr>
              <a:t>Resumen de los Escenarios</a:t>
            </a:r>
          </a:p>
        </p:txBody>
      </p:sp>
      <p:sp>
        <p:nvSpPr>
          <p:cNvPr id="4" name="TextBox 3"/>
          <p:cNvSpPr txBox="1"/>
          <p:nvPr/>
        </p:nvSpPr>
        <p:spPr>
          <a:xfrm>
            <a:off x="457200" y="2895600"/>
            <a:ext cx="2438400" cy="3170099"/>
          </a:xfrm>
          <a:prstGeom prst="rect">
            <a:avLst/>
          </a:prstGeom>
          <a:noFill/>
        </p:spPr>
        <p:txBody>
          <a:bodyPr wrap="square" rtlCol="0">
            <a:spAutoFit/>
          </a:bodyPr>
          <a:lstStyle/>
          <a:p>
            <a:pPr marL="285750" indent="-285750">
              <a:buFont typeface="Arial" panose="020B0604020202020204" pitchFamily="34" charset="0"/>
              <a:buChar char="•"/>
            </a:pPr>
            <a:r>
              <a:rPr lang="es-PR" sz="2200" dirty="0">
                <a:solidFill>
                  <a:schemeClr val="tx1">
                    <a:lumMod val="50000"/>
                    <a:lumOff val="50000"/>
                  </a:schemeClr>
                </a:solidFill>
                <a:latin typeface="Arial"/>
                <a:cs typeface="Arial"/>
              </a:rPr>
              <a:t>James y Peter intercambian medicamentos.</a:t>
            </a:r>
          </a:p>
          <a:p>
            <a:pPr marL="285750" indent="-285750">
              <a:buFont typeface="Arial" panose="020B0604020202020204" pitchFamily="34" charset="0"/>
              <a:buChar char="•"/>
            </a:pPr>
            <a:r>
              <a:rPr lang="es-PR" sz="2200" dirty="0">
                <a:solidFill>
                  <a:schemeClr val="tx1">
                    <a:lumMod val="50000"/>
                    <a:lumOff val="50000"/>
                  </a:schemeClr>
                </a:solidFill>
                <a:latin typeface="Arial"/>
                <a:cs typeface="Arial"/>
              </a:rPr>
              <a:t>Ambos hacen mal uso de los medicamentos al mezclarlos con alcohol. </a:t>
            </a:r>
          </a:p>
          <a:p>
            <a:endParaRPr lang="es-PR" sz="2400" dirty="0">
              <a:solidFill>
                <a:schemeClr val="tx1">
                  <a:lumMod val="50000"/>
                  <a:lumOff val="50000"/>
                </a:schemeClr>
              </a:solidFill>
            </a:endParaRPr>
          </a:p>
        </p:txBody>
      </p:sp>
      <p:sp>
        <p:nvSpPr>
          <p:cNvPr id="6" name="TextBox 5"/>
          <p:cNvSpPr txBox="1"/>
          <p:nvPr/>
        </p:nvSpPr>
        <p:spPr>
          <a:xfrm>
            <a:off x="6324600" y="2895600"/>
            <a:ext cx="2514600" cy="3139321"/>
          </a:xfrm>
          <a:prstGeom prst="rect">
            <a:avLst/>
          </a:prstGeom>
          <a:noFill/>
        </p:spPr>
        <p:txBody>
          <a:bodyPr wrap="square" rtlCol="0">
            <a:spAutoFit/>
          </a:bodyPr>
          <a:lstStyle/>
          <a:p>
            <a:pPr marL="285750" indent="-285750">
              <a:buFont typeface="Arial" panose="020B0604020202020204" pitchFamily="34" charset="0"/>
              <a:buChar char="•"/>
            </a:pPr>
            <a:r>
              <a:rPr lang="es-PR" sz="2200" dirty="0">
                <a:solidFill>
                  <a:srgbClr val="7F7F7F"/>
                </a:solidFill>
                <a:latin typeface="Arial"/>
                <a:cs typeface="Arial"/>
              </a:rPr>
              <a:t>Noah hace mal uso de los medicamentos al mezclarlos con alcohol. </a:t>
            </a:r>
          </a:p>
          <a:p>
            <a:pPr marL="285750" indent="-285750">
              <a:buFont typeface="Arial" panose="020B0604020202020204" pitchFamily="34" charset="0"/>
              <a:buChar char="•"/>
            </a:pPr>
            <a:r>
              <a:rPr lang="es-PR" sz="2200" dirty="0">
                <a:solidFill>
                  <a:srgbClr val="7F7F7F"/>
                </a:solidFill>
                <a:latin typeface="Arial"/>
                <a:cs typeface="Arial"/>
              </a:rPr>
              <a:t>Peter rechaza la invitación de Noah para hacer mal uso. </a:t>
            </a:r>
            <a:endParaRPr lang="es-PR" sz="2400" dirty="0">
              <a:solidFill>
                <a:srgbClr val="7F7F7F"/>
              </a:solidFill>
            </a:endParaRPr>
          </a:p>
        </p:txBody>
      </p:sp>
      <p:sp>
        <p:nvSpPr>
          <p:cNvPr id="5" name="TextBox 4"/>
          <p:cNvSpPr txBox="1"/>
          <p:nvPr/>
        </p:nvSpPr>
        <p:spPr>
          <a:xfrm>
            <a:off x="3352800" y="2667000"/>
            <a:ext cx="2362200" cy="3508653"/>
          </a:xfrm>
          <a:prstGeom prst="rect">
            <a:avLst/>
          </a:prstGeom>
          <a:noFill/>
        </p:spPr>
        <p:txBody>
          <a:bodyPr wrap="square" rtlCol="0">
            <a:spAutoFit/>
          </a:bodyPr>
          <a:lstStyle/>
          <a:p>
            <a:pPr marL="285750" indent="-285750">
              <a:buFont typeface="Arial" panose="020B0604020202020204" pitchFamily="34" charset="0"/>
              <a:buChar char="•"/>
            </a:pPr>
            <a:r>
              <a:rPr lang="es-PR" sz="2200" dirty="0">
                <a:solidFill>
                  <a:srgbClr val="7F7F7F"/>
                </a:solidFill>
                <a:latin typeface="Arial"/>
                <a:cs typeface="Arial"/>
              </a:rPr>
              <a:t>Peter le pide a  Noah algunas pastillas de  </a:t>
            </a:r>
            <a:r>
              <a:rPr lang="es-PR" sz="2200" dirty="0" err="1">
                <a:solidFill>
                  <a:srgbClr val="7F7F7F"/>
                </a:solidFill>
                <a:latin typeface="Arial"/>
                <a:cs typeface="Arial"/>
              </a:rPr>
              <a:t>Adderall</a:t>
            </a:r>
            <a:r>
              <a:rPr lang="es-PR" sz="2200" baseline="30000" dirty="0">
                <a:solidFill>
                  <a:srgbClr val="7F7F7F"/>
                </a:solidFill>
                <a:latin typeface="Arial"/>
                <a:cs typeface="Arial"/>
              </a:rPr>
              <a:t>®</a:t>
            </a:r>
            <a:r>
              <a:rPr lang="es-PR" sz="2200" dirty="0">
                <a:solidFill>
                  <a:srgbClr val="7F7F7F"/>
                </a:solidFill>
                <a:latin typeface="Arial"/>
                <a:cs typeface="Arial"/>
              </a:rPr>
              <a:t>.</a:t>
            </a:r>
          </a:p>
          <a:p>
            <a:pPr marL="285750" indent="-285750">
              <a:buFont typeface="Arial" panose="020B0604020202020204" pitchFamily="34" charset="0"/>
              <a:buChar char="•"/>
            </a:pPr>
            <a:r>
              <a:rPr lang="es-PR" sz="2200" dirty="0">
                <a:solidFill>
                  <a:srgbClr val="7F7F7F"/>
                </a:solidFill>
                <a:latin typeface="Arial"/>
                <a:cs typeface="Arial"/>
              </a:rPr>
              <a:t>Noah debe decidir cómo responder a la solicitud de Peter.</a:t>
            </a:r>
          </a:p>
          <a:p>
            <a:endParaRPr lang="es-PR" sz="2400" b="1" dirty="0">
              <a:solidFill>
                <a:srgbClr val="002060"/>
              </a:solidFill>
            </a:endParaRPr>
          </a:p>
        </p:txBody>
      </p:sp>
      <p:sp>
        <p:nvSpPr>
          <p:cNvPr id="2" name="Slide Number Placeholder 1"/>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17</a:t>
            </a:fld>
            <a:endParaRPr lang="en-US"/>
          </a:p>
        </p:txBody>
      </p:sp>
      <p:pic>
        <p:nvPicPr>
          <p:cNvPr id="11" name="Picture 10" descr="Footer.png"/>
          <p:cNvPicPr>
            <a:picLocks noChangeAspect="1"/>
          </p:cNvPicPr>
          <p:nvPr/>
        </p:nvPicPr>
        <p:blipFill>
          <a:blip r:embed="rId5"/>
          <a:stretch>
            <a:fillRect/>
          </a:stretch>
        </p:blipFill>
        <p:spPr>
          <a:xfrm rot="5400000">
            <a:off x="4184643" y="1898644"/>
            <a:ext cx="774701" cy="9144012"/>
          </a:xfrm>
          <a:prstGeom prst="rect">
            <a:avLst/>
          </a:prstGeom>
        </p:spPr>
      </p:pic>
      <p:sp>
        <p:nvSpPr>
          <p:cNvPr id="15"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grpSp>
        <p:nvGrpSpPr>
          <p:cNvPr id="24" name="Group 23"/>
          <p:cNvGrpSpPr/>
          <p:nvPr/>
        </p:nvGrpSpPr>
        <p:grpSpPr>
          <a:xfrm>
            <a:off x="609600" y="2106706"/>
            <a:ext cx="1998636" cy="712694"/>
            <a:chOff x="609600" y="2335306"/>
            <a:chExt cx="1998636" cy="712694"/>
          </a:xfrm>
        </p:grpSpPr>
        <p:sp>
          <p:nvSpPr>
            <p:cNvPr id="16" name="Freeform 9"/>
            <p:cNvSpPr>
              <a:spLocks noChangeArrowheads="1"/>
            </p:cNvSpPr>
            <p:nvPr/>
          </p:nvSpPr>
          <p:spPr bwMode="auto">
            <a:xfrm>
              <a:off x="609600" y="2335306"/>
              <a:ext cx="1981200" cy="712694"/>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48BAC8"/>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17" name="Rectangle 16"/>
            <p:cNvSpPr/>
            <p:nvPr/>
          </p:nvSpPr>
          <p:spPr>
            <a:xfrm>
              <a:off x="838200" y="2438400"/>
              <a:ext cx="1770036" cy="430887"/>
            </a:xfrm>
            <a:prstGeom prst="rect">
              <a:avLst/>
            </a:prstGeom>
          </p:spPr>
          <p:txBody>
            <a:bodyPr wrap="none">
              <a:spAutoFit/>
            </a:bodyPr>
            <a:lstStyle/>
            <a:p>
              <a:r>
                <a:rPr lang="es-PR" sz="2200" b="1" dirty="0">
                  <a:solidFill>
                    <a:schemeClr val="bg1"/>
                  </a:solidFill>
                  <a:latin typeface="Arial"/>
                  <a:cs typeface="Arial"/>
                </a:rPr>
                <a:t>Escenario 1</a:t>
              </a:r>
            </a:p>
          </p:txBody>
        </p:sp>
      </p:grpSp>
      <p:grpSp>
        <p:nvGrpSpPr>
          <p:cNvPr id="23" name="Group 22"/>
          <p:cNvGrpSpPr/>
          <p:nvPr/>
        </p:nvGrpSpPr>
        <p:grpSpPr>
          <a:xfrm>
            <a:off x="3429000" y="1676400"/>
            <a:ext cx="1981200" cy="712694"/>
            <a:chOff x="3429000" y="1905000"/>
            <a:chExt cx="1981200" cy="712694"/>
          </a:xfrm>
        </p:grpSpPr>
        <p:sp>
          <p:nvSpPr>
            <p:cNvPr id="18" name="Freeform 9"/>
            <p:cNvSpPr>
              <a:spLocks noChangeArrowheads="1"/>
            </p:cNvSpPr>
            <p:nvPr/>
          </p:nvSpPr>
          <p:spPr bwMode="auto">
            <a:xfrm rot="10800000">
              <a:off x="3429000" y="1905000"/>
              <a:ext cx="1981200" cy="712694"/>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FAAF5C"/>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19" name="Rectangle 18"/>
            <p:cNvSpPr/>
            <p:nvPr/>
          </p:nvSpPr>
          <p:spPr>
            <a:xfrm>
              <a:off x="3581400" y="2057400"/>
              <a:ext cx="1770036" cy="430887"/>
            </a:xfrm>
            <a:prstGeom prst="rect">
              <a:avLst/>
            </a:prstGeom>
          </p:spPr>
          <p:txBody>
            <a:bodyPr wrap="none">
              <a:spAutoFit/>
            </a:bodyPr>
            <a:lstStyle/>
            <a:p>
              <a:r>
                <a:rPr lang="es-PR" sz="2200" b="1" dirty="0">
                  <a:solidFill>
                    <a:schemeClr val="bg1"/>
                  </a:solidFill>
                  <a:latin typeface="Arial"/>
                  <a:cs typeface="Arial"/>
                </a:rPr>
                <a:t>Escenario</a:t>
              </a:r>
              <a:r>
                <a:rPr lang="en-US" sz="2200" b="1" dirty="0">
                  <a:solidFill>
                    <a:schemeClr val="bg1"/>
                  </a:solidFill>
                  <a:latin typeface="Arial"/>
                  <a:cs typeface="Arial"/>
                </a:rPr>
                <a:t> 2</a:t>
              </a:r>
            </a:p>
          </p:txBody>
        </p:sp>
      </p:grpSp>
      <p:grpSp>
        <p:nvGrpSpPr>
          <p:cNvPr id="22" name="Group 21"/>
          <p:cNvGrpSpPr/>
          <p:nvPr/>
        </p:nvGrpSpPr>
        <p:grpSpPr>
          <a:xfrm>
            <a:off x="6248400" y="1447800"/>
            <a:ext cx="2667000" cy="1143000"/>
            <a:chOff x="6248400" y="1676400"/>
            <a:chExt cx="2667000" cy="1143000"/>
          </a:xfrm>
        </p:grpSpPr>
        <p:sp>
          <p:nvSpPr>
            <p:cNvPr id="20" name="Freeform 9"/>
            <p:cNvSpPr>
              <a:spLocks noChangeArrowheads="1"/>
            </p:cNvSpPr>
            <p:nvPr/>
          </p:nvSpPr>
          <p:spPr bwMode="auto">
            <a:xfrm>
              <a:off x="6248400" y="1676400"/>
              <a:ext cx="2667000" cy="1143000"/>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A2D183"/>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21" name="Rectangle 20"/>
            <p:cNvSpPr/>
            <p:nvPr/>
          </p:nvSpPr>
          <p:spPr>
            <a:xfrm>
              <a:off x="6728010" y="2007513"/>
              <a:ext cx="1770036" cy="430887"/>
            </a:xfrm>
            <a:prstGeom prst="rect">
              <a:avLst/>
            </a:prstGeom>
          </p:spPr>
          <p:txBody>
            <a:bodyPr wrap="none">
              <a:spAutoFit/>
            </a:bodyPr>
            <a:lstStyle/>
            <a:p>
              <a:pPr algn="ctr"/>
              <a:r>
                <a:rPr lang="es-PR" sz="2200" b="1" dirty="0">
                  <a:solidFill>
                    <a:schemeClr val="bg1"/>
                  </a:solidFill>
                  <a:latin typeface="Arial"/>
                  <a:cs typeface="Arial"/>
                </a:rPr>
                <a:t>Escenario 3</a:t>
              </a:r>
            </a:p>
          </p:txBody>
        </p:sp>
      </p:grpSp>
    </p:spTree>
    <p:extLst>
      <p:ext uri="{BB962C8B-B14F-4D97-AF65-F5344CB8AC3E}">
        <p14:creationId xmlns:p14="http://schemas.microsoft.com/office/powerpoint/2010/main" val="4146147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3314"/>
              <a:stretch>
                <a:fillRect/>
              </a:stretch>
            </p:blipFill>
          </mc:Choice>
          <mc:Fallback>
            <p:blipFill>
              <a:blip r:embed="rId4"/>
              <a:srcRect l="3314"/>
              <a:stretch>
                <a:fillRect/>
              </a:stretch>
            </p:blipFill>
          </mc:Fallback>
        </mc:AlternateContent>
        <p:spPr>
          <a:xfrm>
            <a:off x="8357" y="1981200"/>
            <a:ext cx="9135643" cy="4114800"/>
          </a:xfrm>
          <a:prstGeom prst="rect">
            <a:avLst/>
          </a:prstGeom>
        </p:spPr>
      </p:pic>
      <p:sp>
        <p:nvSpPr>
          <p:cNvPr id="2" name="Slide Number Placeholder 1"/>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18</a:t>
            </a:fld>
            <a:endParaRPr lang="en-US"/>
          </a:p>
        </p:txBody>
      </p:sp>
      <p:grpSp>
        <p:nvGrpSpPr>
          <p:cNvPr id="38" name="Group 37"/>
          <p:cNvGrpSpPr/>
          <p:nvPr/>
        </p:nvGrpSpPr>
        <p:grpSpPr>
          <a:xfrm>
            <a:off x="609600" y="2106706"/>
            <a:ext cx="1998636" cy="712694"/>
            <a:chOff x="609600" y="2335306"/>
            <a:chExt cx="1998636" cy="712694"/>
          </a:xfrm>
        </p:grpSpPr>
        <p:sp>
          <p:nvSpPr>
            <p:cNvPr id="39" name="Freeform 9"/>
            <p:cNvSpPr>
              <a:spLocks noChangeArrowheads="1"/>
            </p:cNvSpPr>
            <p:nvPr/>
          </p:nvSpPr>
          <p:spPr bwMode="auto">
            <a:xfrm>
              <a:off x="609600" y="2335306"/>
              <a:ext cx="1981200" cy="712694"/>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48BAC8"/>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40" name="Rectangle 39"/>
            <p:cNvSpPr/>
            <p:nvPr/>
          </p:nvSpPr>
          <p:spPr>
            <a:xfrm>
              <a:off x="838200" y="2438400"/>
              <a:ext cx="1770036" cy="430887"/>
            </a:xfrm>
            <a:prstGeom prst="rect">
              <a:avLst/>
            </a:prstGeom>
          </p:spPr>
          <p:txBody>
            <a:bodyPr wrap="none">
              <a:spAutoFit/>
            </a:bodyPr>
            <a:lstStyle/>
            <a:p>
              <a:r>
                <a:rPr lang="es-PR" sz="2200" b="1" dirty="0">
                  <a:solidFill>
                    <a:schemeClr val="bg1"/>
                  </a:solidFill>
                  <a:latin typeface="Arial"/>
                  <a:cs typeface="Arial"/>
                </a:rPr>
                <a:t>Escenario</a:t>
              </a:r>
              <a:r>
                <a:rPr lang="en-US" sz="2200" b="1" dirty="0">
                  <a:solidFill>
                    <a:schemeClr val="bg1"/>
                  </a:solidFill>
                  <a:latin typeface="Arial"/>
                  <a:cs typeface="Arial"/>
                </a:rPr>
                <a:t> 1</a:t>
              </a:r>
            </a:p>
          </p:txBody>
        </p:sp>
      </p:grpSp>
      <p:grpSp>
        <p:nvGrpSpPr>
          <p:cNvPr id="41" name="Group 40"/>
          <p:cNvGrpSpPr/>
          <p:nvPr/>
        </p:nvGrpSpPr>
        <p:grpSpPr>
          <a:xfrm>
            <a:off x="3429000" y="1676400"/>
            <a:ext cx="1981200" cy="712694"/>
            <a:chOff x="3429000" y="1905000"/>
            <a:chExt cx="1981200" cy="712694"/>
          </a:xfrm>
        </p:grpSpPr>
        <p:sp>
          <p:nvSpPr>
            <p:cNvPr id="42" name="Freeform 9"/>
            <p:cNvSpPr>
              <a:spLocks noChangeArrowheads="1"/>
            </p:cNvSpPr>
            <p:nvPr/>
          </p:nvSpPr>
          <p:spPr bwMode="auto">
            <a:xfrm rot="10800000">
              <a:off x="3429000" y="1905000"/>
              <a:ext cx="1981200" cy="712694"/>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FAAF5C"/>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43" name="Rectangle 42"/>
            <p:cNvSpPr/>
            <p:nvPr/>
          </p:nvSpPr>
          <p:spPr>
            <a:xfrm>
              <a:off x="3581400" y="2057400"/>
              <a:ext cx="1770036" cy="430887"/>
            </a:xfrm>
            <a:prstGeom prst="rect">
              <a:avLst/>
            </a:prstGeom>
          </p:spPr>
          <p:txBody>
            <a:bodyPr wrap="none">
              <a:spAutoFit/>
            </a:bodyPr>
            <a:lstStyle/>
            <a:p>
              <a:r>
                <a:rPr lang="es-PR" sz="2200" b="1" dirty="0">
                  <a:solidFill>
                    <a:schemeClr val="bg1"/>
                  </a:solidFill>
                  <a:latin typeface="Arial"/>
                  <a:cs typeface="Arial"/>
                </a:rPr>
                <a:t>Escenario</a:t>
              </a:r>
              <a:r>
                <a:rPr lang="en-US" sz="2200" b="1" dirty="0">
                  <a:solidFill>
                    <a:schemeClr val="bg1"/>
                  </a:solidFill>
                  <a:latin typeface="Arial"/>
                  <a:cs typeface="Arial"/>
                </a:rPr>
                <a:t> 2</a:t>
              </a:r>
            </a:p>
          </p:txBody>
        </p:sp>
      </p:grpSp>
      <p:grpSp>
        <p:nvGrpSpPr>
          <p:cNvPr id="44" name="Group 43"/>
          <p:cNvGrpSpPr/>
          <p:nvPr/>
        </p:nvGrpSpPr>
        <p:grpSpPr>
          <a:xfrm>
            <a:off x="6248400" y="1447800"/>
            <a:ext cx="2667000" cy="1143000"/>
            <a:chOff x="6248400" y="1676400"/>
            <a:chExt cx="2667000" cy="1143000"/>
          </a:xfrm>
        </p:grpSpPr>
        <p:sp>
          <p:nvSpPr>
            <p:cNvPr id="45" name="Freeform 9"/>
            <p:cNvSpPr>
              <a:spLocks noChangeArrowheads="1"/>
            </p:cNvSpPr>
            <p:nvPr/>
          </p:nvSpPr>
          <p:spPr bwMode="auto">
            <a:xfrm>
              <a:off x="6248400" y="1676400"/>
              <a:ext cx="2667000" cy="1143000"/>
            </a:xfrm>
            <a:custGeom>
              <a:avLst/>
              <a:gdLst>
                <a:gd name="T0" fmla="*/ 0 w 4775200"/>
                <a:gd name="T1" fmla="*/ 165100 h 1270000"/>
                <a:gd name="T2" fmla="*/ 5181600 w 4775200"/>
                <a:gd name="T3" fmla="*/ 0 h 1270000"/>
                <a:gd name="T4" fmla="*/ 5085134 w 4775200"/>
                <a:gd name="T5" fmla="*/ 1270000 h 1270000"/>
                <a:gd name="T6" fmla="*/ 234274 w 4775200"/>
                <a:gd name="T7" fmla="*/ 1028700 h 1270000"/>
                <a:gd name="T8" fmla="*/ 0 w 4775200"/>
                <a:gd name="T9" fmla="*/ 165100 h 1270000"/>
                <a:gd name="T10" fmla="*/ 0 60000 65536"/>
                <a:gd name="T11" fmla="*/ 0 60000 65536"/>
                <a:gd name="T12" fmla="*/ 0 60000 65536"/>
                <a:gd name="T13" fmla="*/ 0 60000 65536"/>
                <a:gd name="T14" fmla="*/ 0 60000 65536"/>
                <a:gd name="T15" fmla="*/ 0 w 4775200"/>
                <a:gd name="T16" fmla="*/ 0 h 1270000"/>
                <a:gd name="T17" fmla="*/ 4775200 w 4775200"/>
                <a:gd name="T18" fmla="*/ 1270000 h 1270000"/>
              </a:gdLst>
              <a:ahLst/>
              <a:cxnLst>
                <a:cxn ang="T10">
                  <a:pos x="T0" y="T1"/>
                </a:cxn>
                <a:cxn ang="T11">
                  <a:pos x="T2" y="T3"/>
                </a:cxn>
                <a:cxn ang="T12">
                  <a:pos x="T4" y="T5"/>
                </a:cxn>
                <a:cxn ang="T13">
                  <a:pos x="T6" y="T7"/>
                </a:cxn>
                <a:cxn ang="T14">
                  <a:pos x="T8" y="T9"/>
                </a:cxn>
              </a:cxnLst>
              <a:rect l="T15" t="T16" r="T17" b="T18"/>
              <a:pathLst>
                <a:path w="4775200" h="1270000">
                  <a:moveTo>
                    <a:pt x="0" y="165100"/>
                  </a:moveTo>
                  <a:lnTo>
                    <a:pt x="4775200" y="0"/>
                  </a:lnTo>
                  <a:lnTo>
                    <a:pt x="4686300" y="1270000"/>
                  </a:lnTo>
                  <a:lnTo>
                    <a:pt x="215900" y="1028700"/>
                  </a:lnTo>
                  <a:lnTo>
                    <a:pt x="0" y="165100"/>
                  </a:lnTo>
                  <a:close/>
                </a:path>
              </a:pathLst>
            </a:custGeom>
            <a:solidFill>
              <a:srgbClr val="A2D183"/>
            </a:solidFill>
            <a:ln w="50800" cap="flat" cmpd="sng" algn="ctr">
              <a:solidFill>
                <a:schemeClr val="bg1"/>
              </a:solidFill>
              <a:prstDash val="solid"/>
              <a:round/>
              <a:headEnd type="none" w="med" len="med"/>
              <a:tailEnd type="none" w="med" len="med"/>
            </a:ln>
          </p:spPr>
          <p:txBody>
            <a:bodyPr>
              <a:prstTxWarp prst="textNoShape">
                <a:avLst/>
              </a:prstTxWarp>
            </a:bodyPr>
            <a:lstStyle/>
            <a:p>
              <a:endParaRPr lang="en-US">
                <a:ea typeface="Arial" pitchFamily="-101" charset="0"/>
                <a:cs typeface="Arial" pitchFamily="-101" charset="0"/>
              </a:endParaRPr>
            </a:p>
          </p:txBody>
        </p:sp>
        <p:sp>
          <p:nvSpPr>
            <p:cNvPr id="46" name="Rectangle 45"/>
            <p:cNvSpPr/>
            <p:nvPr/>
          </p:nvSpPr>
          <p:spPr>
            <a:xfrm>
              <a:off x="6728009" y="2007513"/>
              <a:ext cx="1770036" cy="430887"/>
            </a:xfrm>
            <a:prstGeom prst="rect">
              <a:avLst/>
            </a:prstGeom>
          </p:spPr>
          <p:txBody>
            <a:bodyPr wrap="none">
              <a:spAutoFit/>
            </a:bodyPr>
            <a:lstStyle/>
            <a:p>
              <a:pPr algn="ctr"/>
              <a:r>
                <a:rPr lang="es-PR" sz="2200" b="1" dirty="0">
                  <a:solidFill>
                    <a:schemeClr val="bg1"/>
                  </a:solidFill>
                  <a:latin typeface="Arial"/>
                  <a:cs typeface="Arial"/>
                </a:rPr>
                <a:t>Escenario 3</a:t>
              </a:r>
            </a:p>
          </p:txBody>
        </p:sp>
      </p:grpSp>
      <p:sp>
        <p:nvSpPr>
          <p:cNvPr id="47" name="TextBox 46"/>
          <p:cNvSpPr txBox="1"/>
          <p:nvPr/>
        </p:nvSpPr>
        <p:spPr>
          <a:xfrm>
            <a:off x="304800" y="2852677"/>
            <a:ext cx="2438400" cy="2862322"/>
          </a:xfrm>
          <a:prstGeom prst="rect">
            <a:avLst/>
          </a:prstGeom>
          <a:noFill/>
        </p:spPr>
        <p:txBody>
          <a:bodyPr wrap="square" rtlCol="0">
            <a:spAutoFit/>
          </a:bodyPr>
          <a:lstStyle/>
          <a:p>
            <a:pPr marL="285750" indent="-285750">
              <a:buFont typeface="Arial" panose="020B0604020202020204" pitchFamily="34" charset="0"/>
              <a:buChar char="•"/>
            </a:pPr>
            <a:r>
              <a:rPr lang="es-PR" dirty="0">
                <a:solidFill>
                  <a:schemeClr val="tx1">
                    <a:lumMod val="50000"/>
                    <a:lumOff val="50000"/>
                  </a:schemeClr>
                </a:solidFill>
                <a:latin typeface="Arial"/>
                <a:cs typeface="Arial"/>
              </a:rPr>
              <a:t>James y Peter no hacen mal uso de los medicamentos. </a:t>
            </a:r>
          </a:p>
          <a:p>
            <a:pPr marL="285750" indent="-285750">
              <a:buFont typeface="Arial" panose="020B0604020202020204" pitchFamily="34" charset="0"/>
              <a:buChar char="•"/>
            </a:pPr>
            <a:endParaRPr lang="es-PR" dirty="0">
              <a:solidFill>
                <a:schemeClr val="tx1">
                  <a:lumMod val="50000"/>
                  <a:lumOff val="50000"/>
                </a:schemeClr>
              </a:solidFill>
              <a:latin typeface="Arial"/>
              <a:cs typeface="Arial"/>
            </a:endParaRPr>
          </a:p>
          <a:p>
            <a:pPr marL="285750" indent="-285750">
              <a:buFont typeface="Arial" panose="020B0604020202020204" pitchFamily="34" charset="0"/>
              <a:buChar char="•"/>
            </a:pPr>
            <a:r>
              <a:rPr lang="es-PR" dirty="0">
                <a:solidFill>
                  <a:schemeClr val="tx1">
                    <a:lumMod val="50000"/>
                    <a:lumOff val="50000"/>
                  </a:schemeClr>
                </a:solidFill>
                <a:latin typeface="Arial"/>
                <a:cs typeface="Arial"/>
              </a:rPr>
              <a:t>Celebran el cumpleaños de James jugando  </a:t>
            </a:r>
            <a:r>
              <a:rPr lang="es-PR" i="1" dirty="0">
                <a:solidFill>
                  <a:schemeClr val="tx1">
                    <a:lumMod val="50000"/>
                    <a:lumOff val="50000"/>
                  </a:schemeClr>
                </a:solidFill>
                <a:latin typeface="Arial"/>
                <a:cs typeface="Arial"/>
              </a:rPr>
              <a:t>laser </a:t>
            </a:r>
            <a:r>
              <a:rPr lang="es-PR" i="1" dirty="0" err="1">
                <a:solidFill>
                  <a:schemeClr val="tx1">
                    <a:lumMod val="50000"/>
                    <a:lumOff val="50000"/>
                  </a:schemeClr>
                </a:solidFill>
                <a:latin typeface="Arial"/>
                <a:cs typeface="Arial"/>
              </a:rPr>
              <a:t>tag</a:t>
            </a:r>
            <a:r>
              <a:rPr lang="es-PR" i="1" dirty="0">
                <a:solidFill>
                  <a:schemeClr val="tx1">
                    <a:lumMod val="50000"/>
                    <a:lumOff val="50000"/>
                  </a:schemeClr>
                </a:solidFill>
                <a:latin typeface="Arial"/>
                <a:cs typeface="Arial"/>
              </a:rPr>
              <a:t> </a:t>
            </a:r>
            <a:r>
              <a:rPr lang="es-PR" dirty="0">
                <a:solidFill>
                  <a:schemeClr val="tx1">
                    <a:lumMod val="50000"/>
                    <a:lumOff val="50000"/>
                  </a:schemeClr>
                </a:solidFill>
                <a:latin typeface="Arial"/>
                <a:cs typeface="Arial"/>
              </a:rPr>
              <a:t>o haciendo </a:t>
            </a:r>
            <a:r>
              <a:rPr lang="es-PR" i="1" dirty="0" err="1">
                <a:solidFill>
                  <a:schemeClr val="tx1">
                    <a:lumMod val="50000"/>
                    <a:lumOff val="50000"/>
                  </a:schemeClr>
                </a:solidFill>
                <a:latin typeface="Arial"/>
                <a:cs typeface="Arial"/>
              </a:rPr>
              <a:t>zip</a:t>
            </a:r>
            <a:r>
              <a:rPr lang="es-PR" i="1" dirty="0">
                <a:solidFill>
                  <a:schemeClr val="tx1">
                    <a:lumMod val="50000"/>
                    <a:lumOff val="50000"/>
                  </a:schemeClr>
                </a:solidFill>
                <a:latin typeface="Arial"/>
                <a:cs typeface="Arial"/>
              </a:rPr>
              <a:t> line.</a:t>
            </a:r>
          </a:p>
          <a:p>
            <a:endParaRPr lang="es-PR" dirty="0">
              <a:solidFill>
                <a:schemeClr val="tx1">
                  <a:lumMod val="50000"/>
                  <a:lumOff val="50000"/>
                </a:schemeClr>
              </a:solidFill>
            </a:endParaRPr>
          </a:p>
        </p:txBody>
      </p:sp>
      <p:sp>
        <p:nvSpPr>
          <p:cNvPr id="48" name="TextBox 47"/>
          <p:cNvSpPr txBox="1"/>
          <p:nvPr/>
        </p:nvSpPr>
        <p:spPr>
          <a:xfrm>
            <a:off x="6248400" y="2819400"/>
            <a:ext cx="2743200" cy="2723823"/>
          </a:xfrm>
          <a:prstGeom prst="rect">
            <a:avLst/>
          </a:prstGeom>
          <a:noFill/>
        </p:spPr>
        <p:txBody>
          <a:bodyPr wrap="square" rtlCol="0">
            <a:spAutoFit/>
          </a:bodyPr>
          <a:lstStyle/>
          <a:p>
            <a:pPr marL="285750" indent="-285750">
              <a:buFont typeface="Arial" panose="020B0604020202020204" pitchFamily="34" charset="0"/>
              <a:buChar char="•"/>
            </a:pPr>
            <a:r>
              <a:rPr lang="es-PR" sz="1900" dirty="0">
                <a:solidFill>
                  <a:srgbClr val="7F7F7F"/>
                </a:solidFill>
                <a:latin typeface="Arial"/>
                <a:cs typeface="Arial"/>
              </a:rPr>
              <a:t>Noah escoge divertirse sin hacer mal uso de los medicamentos recetados. </a:t>
            </a:r>
          </a:p>
          <a:p>
            <a:endParaRPr lang="es-PR" sz="1900" dirty="0">
              <a:solidFill>
                <a:srgbClr val="7F7F7F"/>
              </a:solidFill>
              <a:latin typeface="Arial"/>
              <a:cs typeface="Arial"/>
            </a:endParaRPr>
          </a:p>
          <a:p>
            <a:pPr marL="285750" indent="-285750">
              <a:buFont typeface="Arial" panose="020B0604020202020204" pitchFamily="34" charset="0"/>
              <a:buChar char="•"/>
            </a:pPr>
            <a:r>
              <a:rPr lang="es-PR" sz="1900" dirty="0">
                <a:solidFill>
                  <a:srgbClr val="7F7F7F"/>
                </a:solidFill>
                <a:latin typeface="Arial"/>
                <a:cs typeface="Arial"/>
              </a:rPr>
              <a:t>Noah y Peter hacen una noche de juegos con sus amigos. </a:t>
            </a:r>
            <a:endParaRPr lang="es-PR" sz="2400" dirty="0">
              <a:solidFill>
                <a:srgbClr val="7F7F7F"/>
              </a:solidFill>
            </a:endParaRPr>
          </a:p>
        </p:txBody>
      </p:sp>
      <p:sp>
        <p:nvSpPr>
          <p:cNvPr id="49" name="TextBox 48"/>
          <p:cNvSpPr txBox="1"/>
          <p:nvPr/>
        </p:nvSpPr>
        <p:spPr>
          <a:xfrm>
            <a:off x="3200400" y="2667000"/>
            <a:ext cx="2590800" cy="3785652"/>
          </a:xfrm>
          <a:prstGeom prst="rect">
            <a:avLst/>
          </a:prstGeom>
          <a:noFill/>
        </p:spPr>
        <p:txBody>
          <a:bodyPr wrap="square" rtlCol="0">
            <a:spAutoFit/>
          </a:bodyPr>
          <a:lstStyle/>
          <a:p>
            <a:pPr marL="285750" indent="-285750">
              <a:buFont typeface="Arial" panose="020B0604020202020204" pitchFamily="34" charset="0"/>
              <a:buChar char="•"/>
            </a:pPr>
            <a:r>
              <a:rPr lang="es-PR" dirty="0">
                <a:solidFill>
                  <a:srgbClr val="7F7F7F"/>
                </a:solidFill>
                <a:latin typeface="Arial"/>
                <a:cs typeface="Arial"/>
              </a:rPr>
              <a:t>Noah le informa a Peter que se siente incomoda al compartir su medicamento porque es ilegal. </a:t>
            </a:r>
          </a:p>
          <a:p>
            <a:endParaRPr lang="es-PR" dirty="0">
              <a:solidFill>
                <a:srgbClr val="7F7F7F"/>
              </a:solidFill>
              <a:latin typeface="Arial"/>
              <a:cs typeface="Arial"/>
            </a:endParaRPr>
          </a:p>
          <a:p>
            <a:pPr marL="285750" indent="-285750">
              <a:buFont typeface="Arial" panose="020B0604020202020204" pitchFamily="34" charset="0"/>
              <a:buChar char="•"/>
            </a:pPr>
            <a:r>
              <a:rPr lang="es-PR" dirty="0">
                <a:solidFill>
                  <a:srgbClr val="7F7F7F"/>
                </a:solidFill>
                <a:latin typeface="Arial"/>
                <a:cs typeface="Arial"/>
              </a:rPr>
              <a:t>Noah le ofrece ayuda a Peter para estudiar para futuros exámenes. </a:t>
            </a:r>
          </a:p>
          <a:p>
            <a:pPr marL="285750" indent="-285750">
              <a:buFont typeface="Arial" panose="020B0604020202020204" pitchFamily="34" charset="0"/>
              <a:buChar char="•"/>
            </a:pPr>
            <a:endParaRPr lang="es-PR" dirty="0">
              <a:solidFill>
                <a:srgbClr val="7F7F7F"/>
              </a:solidFill>
              <a:latin typeface="Arial"/>
              <a:cs typeface="Arial"/>
            </a:endParaRPr>
          </a:p>
          <a:p>
            <a:endParaRPr lang="es-PR" sz="2400" b="1" dirty="0">
              <a:solidFill>
                <a:srgbClr val="002060"/>
              </a:solidFill>
            </a:endParaRPr>
          </a:p>
        </p:txBody>
      </p:sp>
      <p:sp>
        <p:nvSpPr>
          <p:cNvPr id="50" name="TextBox 49"/>
          <p:cNvSpPr txBox="1"/>
          <p:nvPr/>
        </p:nvSpPr>
        <p:spPr>
          <a:xfrm>
            <a:off x="536632" y="586026"/>
            <a:ext cx="7921568" cy="861774"/>
          </a:xfrm>
          <a:prstGeom prst="rect">
            <a:avLst/>
          </a:prstGeom>
          <a:noFill/>
        </p:spPr>
        <p:txBody>
          <a:bodyPr wrap="square" rtlCol="0">
            <a:spAutoFit/>
          </a:bodyPr>
          <a:lstStyle/>
          <a:p>
            <a:r>
              <a:rPr lang="es-PR" sz="5000" b="1" dirty="0">
                <a:solidFill>
                  <a:srgbClr val="36647E"/>
                </a:solidFill>
                <a:latin typeface="Arial"/>
                <a:cs typeface="Arial"/>
              </a:rPr>
              <a:t> Opciones Diferentes</a:t>
            </a:r>
          </a:p>
        </p:txBody>
      </p:sp>
    </p:spTree>
    <p:extLst>
      <p:ext uri="{BB962C8B-B14F-4D97-AF65-F5344CB8AC3E}">
        <p14:creationId xmlns:p14="http://schemas.microsoft.com/office/powerpoint/2010/main" val="3689399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6553200" y="6356350"/>
            <a:ext cx="2133600" cy="365125"/>
          </a:xfrm>
          <a:prstGeom prst="rect">
            <a:avLst/>
          </a:prstGeom>
        </p:spPr>
        <p:txBody>
          <a:bodyPr/>
          <a:lstStyle/>
          <a:p>
            <a:fld id="{BCC0D97C-CD89-48ED-9F5E-C6CF0112A9FA}" type="slidenum">
              <a:rPr lang="en-US" smtClean="0"/>
              <a:pPr/>
              <a:t>19</a:t>
            </a:fld>
            <a:endParaRPr lang="en-US" dirty="0"/>
          </a:p>
        </p:txBody>
      </p:sp>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rot="5400000">
            <a:off x="2975266" y="-606134"/>
            <a:ext cx="3193473" cy="9144000"/>
          </a:xfrm>
          <a:prstGeom prst="rect">
            <a:avLst/>
          </a:prstGeom>
        </p:spPr>
      </p:pic>
      <p:sp>
        <p:nvSpPr>
          <p:cNvPr id="12" name="Title 2"/>
          <p:cNvSpPr>
            <a:spLocks noGrp="1"/>
          </p:cNvSpPr>
          <p:nvPr>
            <p:ph type="title"/>
          </p:nvPr>
        </p:nvSpPr>
        <p:spPr>
          <a:xfrm>
            <a:off x="2286000" y="1066800"/>
            <a:ext cx="6858000" cy="1143000"/>
          </a:xfrm>
        </p:spPr>
        <p:txBody>
          <a:bodyPr>
            <a:noAutofit/>
          </a:bodyPr>
          <a:lstStyle/>
          <a:p>
            <a:pPr algn="l"/>
            <a:r>
              <a:rPr lang="es-PR" sz="3400" b="1" dirty="0">
                <a:solidFill>
                  <a:srgbClr val="36647E"/>
                </a:solidFill>
                <a:latin typeface="Arial"/>
                <a:cs typeface="Arial"/>
              </a:rPr>
              <a:t>Resumen: Use los Medicamentos de Forma Segura</a:t>
            </a:r>
          </a:p>
        </p:txBody>
      </p:sp>
      <p:pic>
        <p:nvPicPr>
          <p:cNvPr id="13" name="Picture 12"/>
          <p:cNvPicPr>
            <a:picLocks noChangeAspect="1"/>
          </p:cNvPicPr>
          <p:nvPr/>
        </p:nvPicPr>
        <p:blipFill>
          <a:blip r:embed="rId5" cstate="print"/>
          <a:srcRect l="23656"/>
          <a:stretch>
            <a:fillRect/>
          </a:stretch>
        </p:blipFill>
        <p:spPr>
          <a:xfrm>
            <a:off x="0" y="1066800"/>
            <a:ext cx="2913554" cy="4515616"/>
          </a:xfrm>
          <a:prstGeom prst="rect">
            <a:avLst/>
          </a:prstGeom>
        </p:spPr>
      </p:pic>
      <p:sp>
        <p:nvSpPr>
          <p:cNvPr id="14" name="Content Placeholder 6"/>
          <p:cNvSpPr txBox="1">
            <a:spLocks/>
          </p:cNvSpPr>
          <p:nvPr/>
        </p:nvSpPr>
        <p:spPr>
          <a:xfrm>
            <a:off x="3276600" y="2743200"/>
            <a:ext cx="5562600" cy="2590800"/>
          </a:xfrm>
          <a:prstGeom prst="rect">
            <a:avLst/>
          </a:prstGeom>
        </p:spPr>
        <p:txBody>
          <a:bodyPr vert="horz" lIns="91440" tIns="45720" rIns="91440" bIns="45720" rtlCol="0">
            <a:no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s-PR" sz="3600" i="0" u="none" strike="noStrike" kern="1200" cap="none" spc="0" normalizeH="0" baseline="0" noProof="0" dirty="0">
                <a:ln>
                  <a:noFill/>
                </a:ln>
                <a:solidFill>
                  <a:schemeClr val="tx1">
                    <a:lumMod val="50000"/>
                    <a:lumOff val="50000"/>
                  </a:schemeClr>
                </a:solidFill>
                <a:effectLst/>
                <a:uLnTx/>
                <a:uFillTx/>
                <a:latin typeface="Arial"/>
                <a:cs typeface="Arial"/>
              </a:rPr>
              <a:t>Usarlos tú</a:t>
            </a:r>
            <a:r>
              <a:rPr kumimoji="0" lang="es-PR" sz="3600" i="0" u="none" strike="noStrike" kern="1200" cap="none" spc="0" normalizeH="0" noProof="0" dirty="0">
                <a:ln>
                  <a:noFill/>
                </a:ln>
                <a:solidFill>
                  <a:schemeClr val="tx1">
                    <a:lumMod val="50000"/>
                    <a:lumOff val="50000"/>
                  </a:schemeClr>
                </a:solidFill>
                <a:effectLst/>
                <a:uLnTx/>
                <a:uFillTx/>
                <a:latin typeface="Arial"/>
                <a:cs typeface="Arial"/>
              </a:rPr>
              <a:t> solamente</a:t>
            </a:r>
            <a:endParaRPr kumimoji="0" lang="es-PR" sz="3600" i="0" u="none" strike="noStrike" kern="1200" cap="none" spc="0" normalizeH="0" baseline="0" noProof="0" dirty="0">
              <a:ln>
                <a:noFill/>
              </a:ln>
              <a:solidFill>
                <a:schemeClr val="tx1">
                  <a:lumMod val="50000"/>
                  <a:lumOff val="50000"/>
                </a:schemeClr>
              </a:solidFill>
              <a:effectLst/>
              <a:uLnTx/>
              <a:uFillTx/>
              <a:latin typeface="Arial"/>
              <a:cs typeface="Arial"/>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s-PR" sz="3600" i="0" u="none" strike="noStrike" kern="1200" cap="none" spc="0" normalizeH="0" baseline="0" noProof="0" dirty="0">
                <a:ln>
                  <a:noFill/>
                </a:ln>
                <a:solidFill>
                  <a:srgbClr val="7F7F7F"/>
                </a:solidFill>
                <a:effectLst/>
                <a:uLnTx/>
                <a:uFillTx/>
                <a:latin typeface="Arial"/>
                <a:cs typeface="Arial"/>
              </a:rPr>
              <a:t>Seguir las Instrucciones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lang="es-PR" sz="3600" dirty="0">
                <a:solidFill>
                  <a:srgbClr val="7F7F7F"/>
                </a:solidFill>
                <a:latin typeface="Arial"/>
                <a:cs typeface="Arial"/>
              </a:rPr>
              <a:t>Ser un Buen Ejemplo</a:t>
            </a:r>
            <a:endParaRPr kumimoji="0" lang="es-PR" sz="3600" i="0" u="none" strike="noStrike" kern="1200" cap="none" spc="0" normalizeH="0" baseline="0" noProof="0" dirty="0">
              <a:ln>
                <a:noFill/>
              </a:ln>
              <a:solidFill>
                <a:srgbClr val="7F7F7F"/>
              </a:solidFill>
              <a:effectLst/>
              <a:uLnTx/>
              <a:uFillTx/>
              <a:latin typeface="Arial"/>
              <a:cs typeface="Arial"/>
            </a:endParaRPr>
          </a:p>
        </p:txBody>
      </p:sp>
    </p:spTree>
    <p:extLst>
      <p:ext uri="{BB962C8B-B14F-4D97-AF65-F5344CB8AC3E}">
        <p14:creationId xmlns:p14="http://schemas.microsoft.com/office/powerpoint/2010/main" val="1310685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53200" y="6356350"/>
            <a:ext cx="2133600" cy="365125"/>
          </a:xfrm>
          <a:prstGeom prst="rect">
            <a:avLst/>
          </a:prstGeom>
        </p:spPr>
        <p:txBody>
          <a:bodyPr/>
          <a:lstStyle/>
          <a:p>
            <a:fld id="{BCC0D97C-CD89-48ED-9F5E-C6CF0112A9FA}" type="slidenum">
              <a:rPr lang="en-US" smtClean="0"/>
              <a:pPr/>
              <a:t>2</a:t>
            </a:fld>
            <a:endParaRPr lang="en-US" dirty="0"/>
          </a:p>
        </p:txBody>
      </p:sp>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rot="5400000">
            <a:off x="2251364" y="-1260763"/>
            <a:ext cx="4641273" cy="9144000"/>
          </a:xfrm>
          <a:prstGeom prst="rect">
            <a:avLst/>
          </a:prstGeom>
        </p:spPr>
      </p:pic>
      <p:sp>
        <p:nvSpPr>
          <p:cNvPr id="8" name="Text Placeholder 3"/>
          <p:cNvSpPr>
            <a:spLocks noGrp="1"/>
          </p:cNvSpPr>
          <p:nvPr>
            <p:ph type="body" sz="half" idx="2"/>
          </p:nvPr>
        </p:nvSpPr>
        <p:spPr>
          <a:xfrm>
            <a:off x="4495800" y="1676400"/>
            <a:ext cx="4191000" cy="2971800"/>
          </a:xfrm>
        </p:spPr>
        <p:txBody>
          <a:bodyPr>
            <a:noAutofit/>
          </a:bodyPr>
          <a:lstStyle/>
          <a:p>
            <a:r>
              <a:rPr lang="es-PR" sz="3200" b="1" dirty="0">
                <a:solidFill>
                  <a:srgbClr val="36647E"/>
                </a:solidFill>
                <a:latin typeface="Arial"/>
                <a:cs typeface="Arial"/>
              </a:rPr>
              <a:t>Los medicamentos nos pueden ayudar cuando se usan según los recetó el profesional de la salud. </a:t>
            </a:r>
          </a:p>
        </p:txBody>
      </p:sp>
      <p:pic>
        <p:nvPicPr>
          <p:cNvPr id="10" name="Picture 9" descr="5090_GENRX_MissionVideo_Icons-50.png"/>
          <p:cNvPicPr>
            <a:picLocks noChangeAspect="1"/>
          </p:cNvPicPr>
          <p:nvPr/>
        </p:nvPicPr>
        <p:blipFill>
          <a:blip r:embed="rId5"/>
          <a:srcRect l="20987"/>
          <a:stretch>
            <a:fillRect/>
          </a:stretch>
        </p:blipFill>
        <p:spPr>
          <a:xfrm>
            <a:off x="0" y="0"/>
            <a:ext cx="4286241" cy="5867400"/>
          </a:xfrm>
          <a:prstGeom prst="rect">
            <a:avLst/>
          </a:prstGeom>
        </p:spPr>
      </p:pic>
    </p:spTree>
    <p:extLst>
      <p:ext uri="{BB962C8B-B14F-4D97-AF65-F5344CB8AC3E}">
        <p14:creationId xmlns:p14="http://schemas.microsoft.com/office/powerpoint/2010/main" val="2559443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rot="16200000" flipH="1">
            <a:off x="3162305" y="-1257300"/>
            <a:ext cx="2819399" cy="9144000"/>
          </a:xfrm>
          <a:prstGeom prst="rect">
            <a:avLst/>
          </a:prstGeom>
        </p:spPr>
      </p:pic>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pPr algn="r"/>
            <a:fld id="{BCC0D97C-CD89-48ED-9F5E-C6CF0112A9FA}" type="slidenum">
              <a:rPr lang="en-US" sz="1400" b="1">
                <a:solidFill>
                  <a:schemeClr val="bg1"/>
                </a:solidFill>
                <a:latin typeface="Source Sans Pro"/>
                <a:cs typeface="Source Sans Pro"/>
              </a:rPr>
              <a:pPr algn="r"/>
              <a:t>20</a:t>
            </a:fld>
            <a:endParaRPr lang="en-US" sz="1400" b="1" dirty="0">
              <a:solidFill>
                <a:schemeClr val="bg1"/>
              </a:solidFill>
              <a:latin typeface="Source Sans Pro"/>
              <a:cs typeface="Source Sans Pro"/>
            </a:endParaRPr>
          </a:p>
        </p:txBody>
      </p:sp>
      <p:sp>
        <p:nvSpPr>
          <p:cNvPr id="8" name="Title 2"/>
          <p:cNvSpPr>
            <a:spLocks noGrp="1"/>
          </p:cNvSpPr>
          <p:nvPr>
            <p:ph type="title"/>
          </p:nvPr>
        </p:nvSpPr>
        <p:spPr>
          <a:xfrm>
            <a:off x="533400" y="838200"/>
            <a:ext cx="7239000" cy="1143000"/>
          </a:xfrm>
        </p:spPr>
        <p:txBody>
          <a:bodyPr>
            <a:noAutofit/>
          </a:bodyPr>
          <a:lstStyle/>
          <a:p>
            <a:pPr algn="l"/>
            <a:r>
              <a:rPr lang="es-PR" b="1" dirty="0">
                <a:solidFill>
                  <a:srgbClr val="36647E"/>
                </a:solidFill>
                <a:latin typeface="Arial"/>
                <a:cs typeface="Arial"/>
              </a:rPr>
              <a:t>Ayuda a los Demás</a:t>
            </a:r>
          </a:p>
        </p:txBody>
      </p:sp>
      <p:pic>
        <p:nvPicPr>
          <p:cNvPr id="2" name="Picture 1"/>
          <p:cNvPicPr>
            <a:picLocks noChangeAspect="1"/>
          </p:cNvPicPr>
          <p:nvPr/>
        </p:nvPicPr>
        <p:blipFill>
          <a:blip r:embed="rId5" cstate="print"/>
          <a:srcRect r="40043"/>
          <a:stretch>
            <a:fillRect/>
          </a:stretch>
        </p:blipFill>
        <p:spPr>
          <a:xfrm>
            <a:off x="5538270" y="762000"/>
            <a:ext cx="3605730" cy="5105400"/>
          </a:xfrm>
          <a:prstGeom prst="rect">
            <a:avLst/>
          </a:prstGeom>
        </p:spPr>
      </p:pic>
      <p:sp>
        <p:nvSpPr>
          <p:cNvPr id="7" name="Content Placeholder 6"/>
          <p:cNvSpPr>
            <a:spLocks noGrp="1"/>
          </p:cNvSpPr>
          <p:nvPr>
            <p:ph idx="1"/>
          </p:nvPr>
        </p:nvSpPr>
        <p:spPr>
          <a:xfrm>
            <a:off x="533400" y="2209797"/>
            <a:ext cx="5410200" cy="2209800"/>
          </a:xfrm>
        </p:spPr>
        <p:txBody>
          <a:bodyPr>
            <a:normAutofit fontScale="92500" lnSpcReduction="10000"/>
          </a:bodyPr>
          <a:lstStyle/>
          <a:p>
            <a:pPr marL="514350" indent="-514350">
              <a:buFont typeface="+mj-lt"/>
              <a:buAutoNum type="arabicPeriod"/>
            </a:pPr>
            <a:r>
              <a:rPr lang="es-PR" sz="3600" dirty="0">
                <a:solidFill>
                  <a:srgbClr val="7F7F7F"/>
                </a:solidFill>
                <a:latin typeface="Arial"/>
                <a:cs typeface="Arial"/>
              </a:rPr>
              <a:t>Aprende más</a:t>
            </a:r>
          </a:p>
          <a:p>
            <a:pPr marL="514350" indent="-514350">
              <a:buFont typeface="+mj-lt"/>
              <a:buAutoNum type="arabicPeriod"/>
            </a:pPr>
            <a:r>
              <a:rPr lang="es-PR" sz="3600" dirty="0">
                <a:solidFill>
                  <a:srgbClr val="7F7F7F"/>
                </a:solidFill>
                <a:latin typeface="Arial"/>
                <a:cs typeface="Arial"/>
              </a:rPr>
              <a:t>Comparte Información</a:t>
            </a:r>
          </a:p>
          <a:p>
            <a:pPr marL="514350" indent="-514350">
              <a:buFont typeface="+mj-lt"/>
              <a:buAutoNum type="arabicPeriod"/>
            </a:pPr>
            <a:r>
              <a:rPr lang="es-PR" sz="3600" dirty="0">
                <a:solidFill>
                  <a:srgbClr val="7F7F7F"/>
                </a:solidFill>
                <a:latin typeface="Arial"/>
                <a:cs typeface="Arial"/>
              </a:rPr>
              <a:t>Habla con un adulto de confianza </a:t>
            </a:r>
          </a:p>
          <a:p>
            <a:pPr marL="0" indent="0">
              <a:buNone/>
            </a:pPr>
            <a:endParaRPr lang="es-PR" sz="3600" dirty="0">
              <a:solidFill>
                <a:schemeClr val="tx1">
                  <a:lumMod val="65000"/>
                  <a:lumOff val="35000"/>
                </a:schemeClr>
              </a:solidFill>
            </a:endParaRPr>
          </a:p>
        </p:txBody>
      </p:sp>
      <p:sp>
        <p:nvSpPr>
          <p:cNvPr id="3" name="TextBox 2"/>
          <p:cNvSpPr txBox="1"/>
          <p:nvPr/>
        </p:nvSpPr>
        <p:spPr>
          <a:xfrm>
            <a:off x="381000" y="4718447"/>
            <a:ext cx="5290359" cy="615553"/>
          </a:xfrm>
          <a:prstGeom prst="rect">
            <a:avLst/>
          </a:prstGeom>
          <a:noFill/>
        </p:spPr>
        <p:txBody>
          <a:bodyPr wrap="none" rtlCol="0">
            <a:spAutoFit/>
          </a:bodyPr>
          <a:lstStyle/>
          <a:p>
            <a:r>
              <a:rPr lang="es-PR" sz="3400" b="1" dirty="0">
                <a:solidFill>
                  <a:srgbClr val="48BAC8"/>
                </a:solidFill>
                <a:latin typeface="Arial"/>
                <a:cs typeface="Arial"/>
              </a:rPr>
              <a:t>Visita: GenerationRx.org</a:t>
            </a:r>
          </a:p>
        </p:txBody>
      </p:sp>
    </p:spTree>
    <p:extLst>
      <p:ext uri="{BB962C8B-B14F-4D97-AF65-F5344CB8AC3E}">
        <p14:creationId xmlns:p14="http://schemas.microsoft.com/office/powerpoint/2010/main" val="4030525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 name="Picture 9" descr="InterACT_logo-square.png"/>
          <p:cNvPicPr>
            <a:picLocks noChangeAspect="1"/>
          </p:cNvPicPr>
          <p:nvPr/>
        </p:nvPicPr>
        <p:blipFill>
          <a:blip r:embed="rId4"/>
          <a:stretch>
            <a:fillRect/>
          </a:stretch>
        </p:blipFill>
        <p:spPr>
          <a:xfrm>
            <a:off x="6858000" y="5404964"/>
            <a:ext cx="1905000" cy="1177636"/>
          </a:xfrm>
          <a:prstGeom prst="rect">
            <a:avLst/>
          </a:prstGeom>
        </p:spPr>
      </p:pic>
      <p:pic>
        <p:nvPicPr>
          <p:cNvPr id="6" name="Content Placeholder 4"/>
          <p:cNvPicPr>
            <a:picLocks noChangeAspect="1"/>
          </p:cNvPicPr>
          <p:nvPr/>
        </p:nvPicPr>
        <p:blipFill>
          <a:blip r:embed="rId5"/>
          <a:stretch>
            <a:fillRect/>
          </a:stretch>
        </p:blipFill>
        <p:spPr>
          <a:xfrm>
            <a:off x="381000" y="5600684"/>
            <a:ext cx="2331020" cy="936048"/>
          </a:xfrm>
          <a:prstGeom prst="rect">
            <a:avLst/>
          </a:prstGeom>
        </p:spPr>
      </p:pic>
      <p:pic>
        <p:nvPicPr>
          <p:cNvPr id="7" name="Content Placeholder 9"/>
          <p:cNvPicPr>
            <a:picLocks noChangeAspect="1"/>
          </p:cNvPicPr>
          <p:nvPr/>
        </p:nvPicPr>
        <p:blipFill>
          <a:blip r:embed="rId6"/>
          <a:stretch>
            <a:fillRect/>
          </a:stretch>
        </p:blipFill>
        <p:spPr>
          <a:xfrm>
            <a:off x="3200400" y="6033417"/>
            <a:ext cx="3195221" cy="457869"/>
          </a:xfrm>
          <a:prstGeom prst="rect">
            <a:avLst/>
          </a:prstGeom>
        </p:spPr>
      </p:pic>
    </p:spTree>
    <p:extLst>
      <p:ext uri="{BB962C8B-B14F-4D97-AF65-F5344CB8AC3E}">
        <p14:creationId xmlns:p14="http://schemas.microsoft.com/office/powerpoint/2010/main" val="970042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10771" r="2486"/>
              <a:stretch>
                <a:fillRect/>
              </a:stretch>
            </p:blipFill>
          </mc:Choice>
          <mc:Fallback>
            <p:blipFill>
              <a:blip r:embed="rId4"/>
              <a:srcRect l="10771" r="2486"/>
              <a:stretch>
                <a:fillRect/>
              </a:stretch>
            </p:blipFill>
          </mc:Fallback>
        </mc:AlternateContent>
        <p:spPr>
          <a:xfrm>
            <a:off x="-10240" y="2342821"/>
            <a:ext cx="9154240" cy="2686379"/>
          </a:xfrm>
          <a:prstGeom prst="rect">
            <a:avLst/>
          </a:prstGeom>
        </p:spPr>
      </p:pic>
      <p:sp>
        <p:nvSpPr>
          <p:cNvPr id="5" name="Title 4"/>
          <p:cNvSpPr>
            <a:spLocks noGrp="1"/>
          </p:cNvSpPr>
          <p:nvPr>
            <p:ph type="title"/>
          </p:nvPr>
        </p:nvSpPr>
        <p:spPr>
          <a:xfrm>
            <a:off x="457200" y="609600"/>
            <a:ext cx="8229600" cy="1143000"/>
          </a:xfrm>
        </p:spPr>
        <p:txBody>
          <a:bodyPr>
            <a:normAutofit fontScale="90000"/>
          </a:bodyPr>
          <a:lstStyle/>
          <a:p>
            <a:r>
              <a:rPr lang="es-PR" sz="4800" b="1" dirty="0">
                <a:solidFill>
                  <a:srgbClr val="36647E"/>
                </a:solidFill>
                <a:latin typeface="Arial"/>
                <a:cs typeface="Arial"/>
              </a:rPr>
              <a:t>Hacer mal uso de los medicamentos es:</a:t>
            </a:r>
          </a:p>
        </p:txBody>
      </p:sp>
      <p:sp>
        <p:nvSpPr>
          <p:cNvPr id="7" name="Content Placeholder 6"/>
          <p:cNvSpPr>
            <a:spLocks noGrp="1"/>
          </p:cNvSpPr>
          <p:nvPr>
            <p:ph idx="1"/>
          </p:nvPr>
        </p:nvSpPr>
        <p:spPr>
          <a:xfrm>
            <a:off x="304800" y="3104821"/>
            <a:ext cx="1981200" cy="1524000"/>
          </a:xfrm>
        </p:spPr>
        <p:txBody>
          <a:bodyPr>
            <a:noAutofit/>
          </a:bodyPr>
          <a:lstStyle/>
          <a:p>
            <a:pPr marL="0" indent="0" algn="ctr">
              <a:buNone/>
            </a:pPr>
            <a:r>
              <a:rPr lang="es-PR" sz="2800" dirty="0">
                <a:solidFill>
                  <a:schemeClr val="tx1">
                    <a:lumMod val="50000"/>
                    <a:lumOff val="50000"/>
                  </a:schemeClr>
                </a:solidFill>
                <a:latin typeface="Arial"/>
                <a:cs typeface="Arial"/>
              </a:rPr>
              <a:t>Tomar más de lo recetado</a:t>
            </a:r>
          </a:p>
        </p:txBody>
      </p:sp>
      <p:sp>
        <p:nvSpPr>
          <p:cNvPr id="9" name="TextBox 8"/>
          <p:cNvSpPr txBox="1"/>
          <p:nvPr/>
        </p:nvSpPr>
        <p:spPr>
          <a:xfrm>
            <a:off x="1981200" y="5144869"/>
            <a:ext cx="6314549" cy="646331"/>
          </a:xfrm>
          <a:prstGeom prst="rect">
            <a:avLst/>
          </a:prstGeom>
          <a:noFill/>
        </p:spPr>
        <p:txBody>
          <a:bodyPr wrap="none" rtlCol="0">
            <a:spAutoFit/>
          </a:bodyPr>
          <a:lstStyle/>
          <a:p>
            <a:r>
              <a:rPr lang="es-PR" sz="3600" i="1" dirty="0">
                <a:solidFill>
                  <a:srgbClr val="36647E"/>
                </a:solidFill>
                <a:latin typeface="Arial"/>
                <a:cs typeface="Arial"/>
              </a:rPr>
              <a:t>Sin importar las intenciones…</a:t>
            </a:r>
          </a:p>
        </p:txBody>
      </p:sp>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pPr algn="r"/>
            <a:fld id="{BCC0D97C-CD89-48ED-9F5E-C6CF0112A9FA}" type="slidenum">
              <a:rPr lang="en-US" smtClean="0">
                <a:solidFill>
                  <a:schemeClr val="bg1"/>
                </a:solidFill>
              </a:rPr>
              <a:pPr algn="r"/>
              <a:t>3</a:t>
            </a:fld>
            <a:endParaRPr lang="en-US" dirty="0">
              <a:solidFill>
                <a:schemeClr val="bg1"/>
              </a:solidFill>
            </a:endParaRPr>
          </a:p>
        </p:txBody>
      </p:sp>
      <p:sp>
        <p:nvSpPr>
          <p:cNvPr id="6" name="Content Placeholder 6"/>
          <p:cNvSpPr txBox="1">
            <a:spLocks/>
          </p:cNvSpPr>
          <p:nvPr/>
        </p:nvSpPr>
        <p:spPr>
          <a:xfrm>
            <a:off x="2743200" y="2952421"/>
            <a:ext cx="2895600" cy="1905000"/>
          </a:xfrm>
          <a:prstGeom prst="rect">
            <a:avLst/>
          </a:prstGeom>
        </p:spPr>
        <p:txBody>
          <a:bodyPr vert="horz" lIns="91440" tIns="45720" rIns="91440" bIns="45720" rtlCol="0">
            <a:normAutofit fontScale="850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PR" sz="3300" b="0" i="0" u="none" strike="noStrike" kern="1200" cap="none" spc="0" normalizeH="0" baseline="0" dirty="0">
                <a:ln>
                  <a:noFill/>
                </a:ln>
                <a:solidFill>
                  <a:srgbClr val="7F7F7F"/>
                </a:solidFill>
                <a:effectLst/>
                <a:uLnTx/>
                <a:uFillTx/>
                <a:latin typeface="Arial"/>
                <a:ea typeface="+mn-ea"/>
                <a:cs typeface="Arial"/>
              </a:rPr>
              <a:t>Tomar el medicamento por una razón distinta a la recetada</a:t>
            </a:r>
          </a:p>
        </p:txBody>
      </p:sp>
      <p:sp>
        <p:nvSpPr>
          <p:cNvPr id="8" name="Content Placeholder 6"/>
          <p:cNvSpPr txBox="1">
            <a:spLocks/>
          </p:cNvSpPr>
          <p:nvPr/>
        </p:nvSpPr>
        <p:spPr>
          <a:xfrm>
            <a:off x="5943600" y="3181021"/>
            <a:ext cx="2895600" cy="1447800"/>
          </a:xfrm>
          <a:prstGeom prst="rect">
            <a:avLst/>
          </a:prstGeom>
        </p:spPr>
        <p:txBody>
          <a:bodyPr vert="horz" lIns="91440" tIns="45720" rIns="91440" bIns="45720" rtlCol="0">
            <a:normAutofit fontScale="775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PR" sz="3300" b="0" i="0" u="none" strike="noStrike" kern="1200" cap="none" spc="0" normalizeH="0" baseline="0" dirty="0">
                <a:ln>
                  <a:noFill/>
                </a:ln>
                <a:solidFill>
                  <a:srgbClr val="7F7F7F"/>
                </a:solidFill>
                <a:effectLst/>
                <a:uLnTx/>
                <a:uFillTx/>
                <a:latin typeface="Arial"/>
                <a:ea typeface="+mn-ea"/>
                <a:cs typeface="Arial"/>
              </a:rPr>
              <a:t>Compartir o tomar el medicamento</a:t>
            </a:r>
            <a:r>
              <a:rPr kumimoji="0" lang="es-PR" sz="3300" b="0" i="0" u="none" strike="noStrike" kern="1200" cap="none" spc="0" normalizeH="0" dirty="0">
                <a:ln>
                  <a:noFill/>
                </a:ln>
                <a:solidFill>
                  <a:srgbClr val="7F7F7F"/>
                </a:solidFill>
                <a:effectLst/>
                <a:uLnTx/>
                <a:uFillTx/>
                <a:latin typeface="Arial"/>
                <a:ea typeface="+mn-ea"/>
                <a:cs typeface="Arial"/>
              </a:rPr>
              <a:t> de otra persona</a:t>
            </a:r>
            <a:endParaRPr kumimoji="0" lang="es-PR" sz="3300" b="0" i="0" u="none" strike="noStrike" kern="1200" cap="none" spc="0" normalizeH="0" baseline="0" dirty="0">
              <a:ln>
                <a:noFill/>
              </a:ln>
              <a:solidFill>
                <a:srgbClr val="7F7F7F"/>
              </a:solidFill>
              <a:effectLst/>
              <a:uLnTx/>
              <a:uFillTx/>
              <a:latin typeface="Arial"/>
              <a:ea typeface="+mn-ea"/>
              <a:cs typeface="Arial"/>
            </a:endParaRPr>
          </a:p>
        </p:txBody>
      </p:sp>
      <p:pic>
        <p:nvPicPr>
          <p:cNvPr id="15" name="Picture 1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rot="5400000">
            <a:off x="831850" y="1968171"/>
            <a:ext cx="939800" cy="1079500"/>
          </a:xfrm>
          <a:prstGeom prst="rect">
            <a:avLst/>
          </a:prstGeom>
        </p:spPr>
      </p:pic>
      <p:pic>
        <p:nvPicPr>
          <p:cNvPr id="16" name="Picture 1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rot="5400000">
            <a:off x="3670300" y="1796721"/>
            <a:ext cx="939800" cy="1117600"/>
          </a:xfrm>
          <a:prstGeom prst="rect">
            <a:avLst/>
          </a:prstGeom>
        </p:spPr>
      </p:pic>
      <p:pic>
        <p:nvPicPr>
          <p:cNvPr id="17" name="Picture 1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rot="5400000">
            <a:off x="6705600" y="1961821"/>
            <a:ext cx="939800" cy="1092200"/>
          </a:xfrm>
          <a:prstGeom prst="rect">
            <a:avLst/>
          </a:prstGeom>
        </p:spPr>
      </p:pic>
    </p:spTree>
    <p:extLst>
      <p:ext uri="{BB962C8B-B14F-4D97-AF65-F5344CB8AC3E}">
        <p14:creationId xmlns:p14="http://schemas.microsoft.com/office/powerpoint/2010/main" val="145961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3" name="Slide Number Placeholder 9"/>
          <p:cNvSpPr txBox="1">
            <a:spLocks/>
          </p:cNvSpPr>
          <p:nvPr/>
        </p:nvSpPr>
        <p:spPr>
          <a:xfrm>
            <a:off x="6553200" y="6356350"/>
            <a:ext cx="2133600" cy="365125"/>
          </a:xfrm>
          <a:prstGeom prst="rect">
            <a:avLst/>
          </a:prstGeom>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val="3824190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5</a:t>
            </a:fld>
            <a:endParaRPr lang="en-US"/>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10771" r="9114"/>
              <a:stretch>
                <a:fillRect/>
              </a:stretch>
            </p:blipFill>
          </mc:Choice>
          <mc:Fallback>
            <p:blipFill>
              <a:blip r:embed="rId4"/>
              <a:srcRect l="10771" r="9114"/>
              <a:stretch>
                <a:fillRect/>
              </a:stretch>
            </p:blipFill>
          </mc:Fallback>
        </mc:AlternateContent>
        <p:spPr>
          <a:xfrm>
            <a:off x="0" y="2667000"/>
            <a:ext cx="9158509" cy="2895600"/>
          </a:xfrm>
          <a:prstGeom prst="rect">
            <a:avLst/>
          </a:prstGeom>
        </p:spPr>
      </p:pic>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rot="5400000">
            <a:off x="831850" y="2368550"/>
            <a:ext cx="939800" cy="1079500"/>
          </a:xfrm>
          <a:prstGeom prst="rect">
            <a:avLst/>
          </a:prstGeom>
        </p:spPr>
      </p:pic>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rot="5400000">
            <a:off x="4051300" y="1892300"/>
            <a:ext cx="939800" cy="1117600"/>
          </a:xfrm>
          <a:prstGeom prst="rect">
            <a:avLst/>
          </a:prstGeom>
        </p:spPr>
      </p:pic>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rot="5400000">
            <a:off x="7391400" y="2209800"/>
            <a:ext cx="939800" cy="1092200"/>
          </a:xfrm>
          <a:prstGeom prst="rect">
            <a:avLst/>
          </a:prstGeom>
        </p:spPr>
      </p:pic>
      <p:sp>
        <p:nvSpPr>
          <p:cNvPr id="9" name="Content Placeholder 6"/>
          <p:cNvSpPr txBox="1">
            <a:spLocks/>
          </p:cNvSpPr>
          <p:nvPr/>
        </p:nvSpPr>
        <p:spPr>
          <a:xfrm>
            <a:off x="228600" y="3429000"/>
            <a:ext cx="2362200" cy="1524000"/>
          </a:xfrm>
          <a:prstGeom prst="rect">
            <a:avLst/>
          </a:prstGeom>
        </p:spPr>
        <p:txBody>
          <a:bodyPr vert="horz" wrap="square" lIns="91440" tIns="45720" rIns="91440" bIns="45720" rtlCol="0">
            <a:noAutofit/>
          </a:bodyPr>
          <a:lstStyle/>
          <a:p>
            <a:pPr algn="ctr"/>
            <a:r>
              <a:rPr lang="es-PR" sz="2000" dirty="0">
                <a:solidFill>
                  <a:schemeClr val="tx1">
                    <a:lumMod val="50000"/>
                    <a:lumOff val="50000"/>
                  </a:schemeClr>
                </a:solidFill>
                <a:latin typeface="Arial"/>
                <a:cs typeface="Arial"/>
              </a:rPr>
              <a:t>¿Alguno de los personajes hizo mal uso de los medicamentos recetados?</a:t>
            </a:r>
          </a:p>
        </p:txBody>
      </p:sp>
      <p:sp>
        <p:nvSpPr>
          <p:cNvPr id="10" name="Content Placeholder 6"/>
          <p:cNvSpPr txBox="1">
            <a:spLocks/>
          </p:cNvSpPr>
          <p:nvPr/>
        </p:nvSpPr>
        <p:spPr>
          <a:xfrm>
            <a:off x="3276600" y="3352800"/>
            <a:ext cx="2667000" cy="1631216"/>
          </a:xfrm>
          <a:prstGeom prst="rect">
            <a:avLst/>
          </a:prstGeom>
        </p:spPr>
        <p:txBody>
          <a:bodyPr vert="horz" lIns="91440" tIns="45720" rIns="91440" bIns="45720" rtlCol="0">
            <a:noAutofit/>
          </a:bodyPr>
          <a:lstStyle/>
          <a:p>
            <a:pPr algn="ctr"/>
            <a:r>
              <a:rPr lang="es-PR" sz="2200" dirty="0">
                <a:solidFill>
                  <a:schemeClr val="tx1">
                    <a:lumMod val="50000"/>
                    <a:lumOff val="50000"/>
                  </a:schemeClr>
                </a:solidFill>
                <a:latin typeface="Arial"/>
                <a:cs typeface="Arial"/>
              </a:rPr>
              <a:t>¿De qué tipo de medicamentos Peter y James hicieron mal uso?</a:t>
            </a:r>
          </a:p>
        </p:txBody>
      </p:sp>
      <p:sp>
        <p:nvSpPr>
          <p:cNvPr id="14" name="TextBox 13"/>
          <p:cNvSpPr txBox="1"/>
          <p:nvPr/>
        </p:nvSpPr>
        <p:spPr>
          <a:xfrm>
            <a:off x="536632" y="738426"/>
            <a:ext cx="7921568" cy="861774"/>
          </a:xfrm>
          <a:prstGeom prst="rect">
            <a:avLst/>
          </a:prstGeom>
          <a:noFill/>
        </p:spPr>
        <p:txBody>
          <a:bodyPr wrap="square" rtlCol="0">
            <a:spAutoFit/>
          </a:bodyPr>
          <a:lstStyle/>
          <a:p>
            <a:pPr>
              <a:tabLst>
                <a:tab pos="4064000" algn="l"/>
              </a:tabLst>
            </a:pPr>
            <a:r>
              <a:rPr lang="en-US" sz="5000" b="1" dirty="0" err="1">
                <a:solidFill>
                  <a:srgbClr val="36647E"/>
                </a:solidFill>
                <a:latin typeface="Arial"/>
                <a:cs typeface="Arial"/>
              </a:rPr>
              <a:t>Escenario</a:t>
            </a:r>
            <a:r>
              <a:rPr lang="en-US" sz="5000" b="1" dirty="0">
                <a:solidFill>
                  <a:srgbClr val="36647E"/>
                </a:solidFill>
                <a:latin typeface="Arial"/>
                <a:cs typeface="Arial"/>
              </a:rPr>
              <a:t> 1</a:t>
            </a:r>
          </a:p>
        </p:txBody>
      </p:sp>
      <p:sp>
        <p:nvSpPr>
          <p:cNvPr id="12" name="Content Placeholder 6"/>
          <p:cNvSpPr txBox="1">
            <a:spLocks/>
          </p:cNvSpPr>
          <p:nvPr/>
        </p:nvSpPr>
        <p:spPr>
          <a:xfrm>
            <a:off x="6553200" y="3352800"/>
            <a:ext cx="2438400" cy="1631216"/>
          </a:xfrm>
          <a:prstGeom prst="rect">
            <a:avLst/>
          </a:prstGeom>
        </p:spPr>
        <p:txBody>
          <a:bodyPr vert="horz" lIns="91440" tIns="45720" rIns="91440" bIns="45720" rtlCol="0">
            <a:noAutofit/>
          </a:bodyPr>
          <a:lstStyle/>
          <a:p>
            <a:pPr algn="ctr"/>
            <a:r>
              <a:rPr lang="es-PR" sz="2000" dirty="0">
                <a:solidFill>
                  <a:schemeClr val="tx1">
                    <a:lumMod val="50000"/>
                    <a:lumOff val="50000"/>
                  </a:schemeClr>
                </a:solidFill>
                <a:latin typeface="Arial"/>
                <a:cs typeface="Arial"/>
              </a:rPr>
              <a:t>¿Por qué crees que Peter y James hicieron mal uso de los medicamentos recetados?</a:t>
            </a:r>
          </a:p>
        </p:txBody>
      </p:sp>
    </p:spTree>
    <p:extLst>
      <p:ext uri="{BB962C8B-B14F-4D97-AF65-F5344CB8AC3E}">
        <p14:creationId xmlns:p14="http://schemas.microsoft.com/office/powerpoint/2010/main" val="1926912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362200" y="1828800"/>
            <a:ext cx="6781800" cy="5029200"/>
          </a:xfrm>
          <a:prstGeom prst="rect">
            <a:avLst/>
          </a:prstGeom>
        </p:spPr>
      </p:pic>
      <p:sp>
        <p:nvSpPr>
          <p:cNvPr id="14" name="Content Placeholder 1"/>
          <p:cNvSpPr>
            <a:spLocks noGrp="1"/>
          </p:cNvSpPr>
          <p:nvPr>
            <p:ph idx="1"/>
          </p:nvPr>
        </p:nvSpPr>
        <p:spPr>
          <a:xfrm>
            <a:off x="3886200" y="2209800"/>
            <a:ext cx="4572000" cy="3429000"/>
          </a:xfrm>
        </p:spPr>
        <p:txBody>
          <a:bodyPr>
            <a:normAutofit fontScale="92500" lnSpcReduction="20000"/>
          </a:bodyPr>
          <a:lstStyle/>
          <a:p>
            <a:pPr marL="0" indent="0">
              <a:spcAft>
                <a:spcPts val="1800"/>
              </a:spcAft>
              <a:buNone/>
            </a:pPr>
            <a:r>
              <a:rPr lang="es-PR" dirty="0">
                <a:solidFill>
                  <a:schemeClr val="tx1">
                    <a:lumMod val="50000"/>
                    <a:lumOff val="50000"/>
                  </a:schemeClr>
                </a:solidFill>
                <a:latin typeface="Arial"/>
                <a:cs typeface="Arial"/>
              </a:rPr>
              <a:t>Algunas personas hacen mal uso de los medicamentos al tomárselos por una razón diferente a la que se recetó. </a:t>
            </a:r>
          </a:p>
          <a:p>
            <a:pPr marL="0" indent="0">
              <a:spcAft>
                <a:spcPts val="1800"/>
              </a:spcAft>
              <a:buNone/>
            </a:pPr>
            <a:r>
              <a:rPr lang="es-PR" b="1" dirty="0">
                <a:solidFill>
                  <a:srgbClr val="36647E"/>
                </a:solidFill>
                <a:latin typeface="Arial"/>
                <a:cs typeface="Arial"/>
              </a:rPr>
              <a:t>¿Qué razones dan los jóvenes? </a:t>
            </a:r>
          </a:p>
        </p:txBody>
      </p:sp>
      <p:pic>
        <p:nvPicPr>
          <p:cNvPr id="15" name="Picture 14" descr="Footer.png"/>
          <p:cNvPicPr>
            <a:picLocks noChangeAspect="1"/>
          </p:cNvPicPr>
          <p:nvPr/>
        </p:nvPicPr>
        <p:blipFill>
          <a:blip r:embed="rId5"/>
          <a:stretch>
            <a:fillRect/>
          </a:stretch>
        </p:blipFill>
        <p:spPr>
          <a:xfrm rot="5400000">
            <a:off x="4184643" y="1898644"/>
            <a:ext cx="774701" cy="9144012"/>
          </a:xfrm>
          <a:prstGeom prst="rect">
            <a:avLst/>
          </a:prstGeom>
        </p:spPr>
      </p:pic>
      <p:sp>
        <p:nvSpPr>
          <p:cNvPr id="16"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
        <p:nvSpPr>
          <p:cNvPr id="17" name="Title 2"/>
          <p:cNvSpPr>
            <a:spLocks noGrp="1"/>
          </p:cNvSpPr>
          <p:nvPr>
            <p:ph type="title"/>
          </p:nvPr>
        </p:nvSpPr>
        <p:spPr>
          <a:xfrm>
            <a:off x="3733800" y="685800"/>
            <a:ext cx="5257800" cy="1143000"/>
          </a:xfrm>
        </p:spPr>
        <p:txBody>
          <a:bodyPr>
            <a:normAutofit/>
          </a:bodyPr>
          <a:lstStyle/>
          <a:p>
            <a:pPr algn="l"/>
            <a:r>
              <a:rPr lang="es-PR" altLang="en-US" sz="5400" b="1" dirty="0">
                <a:solidFill>
                  <a:srgbClr val="36647E"/>
                </a:solidFill>
                <a:latin typeface="Arial"/>
                <a:cs typeface="Arial"/>
              </a:rPr>
              <a:t>Piénsalo</a:t>
            </a:r>
            <a:r>
              <a:rPr lang="en-US" altLang="en-US" sz="5400" b="1" dirty="0">
                <a:solidFill>
                  <a:srgbClr val="36647E"/>
                </a:solidFill>
                <a:latin typeface="Arial"/>
                <a:cs typeface="Arial"/>
              </a:rPr>
              <a:t>:</a:t>
            </a:r>
          </a:p>
        </p:txBody>
      </p:sp>
      <p:pic>
        <p:nvPicPr>
          <p:cNvPr id="13" name="Picture 12"/>
          <p:cNvPicPr>
            <a:picLocks noChangeAspect="1"/>
          </p:cNvPicPr>
          <p:nvPr/>
        </p:nvPicPr>
        <p:blipFill>
          <a:blip r:embed="rId6"/>
          <a:srcRect l="30829"/>
          <a:stretch>
            <a:fillRect/>
          </a:stretch>
        </p:blipFill>
        <p:spPr>
          <a:xfrm>
            <a:off x="0" y="304801"/>
            <a:ext cx="3392410" cy="5413588"/>
          </a:xfrm>
          <a:prstGeom prst="rect">
            <a:avLst/>
          </a:prstGeom>
        </p:spPr>
      </p:pic>
    </p:spTree>
    <p:extLst>
      <p:ext uri="{BB962C8B-B14F-4D97-AF65-F5344CB8AC3E}">
        <p14:creationId xmlns:p14="http://schemas.microsoft.com/office/powerpoint/2010/main" val="1739379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2"/>
          <p:cNvSpPr>
            <a:spLocks noGrp="1"/>
          </p:cNvSpPr>
          <p:nvPr>
            <p:ph type="sldNum" sz="quarter" idx="10"/>
          </p:nvPr>
        </p:nvSpPr>
        <p:spPr>
          <a:xfrm>
            <a:off x="6553200" y="6356350"/>
            <a:ext cx="2133600" cy="365125"/>
          </a:xfrm>
        </p:spPr>
        <p:txBody>
          <a:bodyPr/>
          <a:lstStyle/>
          <a:p>
            <a:pPr>
              <a:defRPr/>
            </a:pPr>
            <a:fld id="{55C312A4-CBE3-4AA4-8931-A5D74123A7C4}" type="slidenum">
              <a:rPr lang="en-US" smtClean="0"/>
              <a:pPr>
                <a:defRPr/>
              </a:pPr>
              <a:t>7</a:t>
            </a:fld>
            <a:endParaRPr lang="en-US" dirty="0"/>
          </a:p>
        </p:txBody>
      </p:sp>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rot="16200000" flipH="1">
            <a:off x="2514604" y="-457197"/>
            <a:ext cx="4114801" cy="9144000"/>
          </a:xfrm>
          <a:prstGeom prst="rect">
            <a:avLst/>
          </a:prstGeom>
        </p:spPr>
      </p:pic>
      <p:sp>
        <p:nvSpPr>
          <p:cNvPr id="9" name="Content Placeholder 1"/>
          <p:cNvSpPr>
            <a:spLocks noGrp="1"/>
          </p:cNvSpPr>
          <p:nvPr>
            <p:ph idx="1"/>
          </p:nvPr>
        </p:nvSpPr>
        <p:spPr>
          <a:xfrm>
            <a:off x="990600" y="2362200"/>
            <a:ext cx="5029200" cy="2590800"/>
          </a:xfrm>
        </p:spPr>
        <p:txBody>
          <a:bodyPr>
            <a:noAutofit/>
          </a:bodyPr>
          <a:lstStyle/>
          <a:p>
            <a:pPr marL="0" indent="0">
              <a:spcAft>
                <a:spcPts val="1200"/>
              </a:spcAft>
              <a:buNone/>
            </a:pPr>
            <a:r>
              <a:rPr lang="es-PR" sz="3400" dirty="0">
                <a:solidFill>
                  <a:schemeClr val="tx1">
                    <a:lumMod val="50000"/>
                    <a:lumOff val="50000"/>
                  </a:schemeClr>
                </a:solidFill>
                <a:latin typeface="Arial"/>
                <a:cs typeface="Arial"/>
              </a:rPr>
              <a:t>¿Qué podrían hacer los jóvenes en vez de hacer mal uso de los medicamentos? </a:t>
            </a:r>
          </a:p>
          <a:p>
            <a:pPr marL="0" indent="0">
              <a:buNone/>
            </a:pPr>
            <a:r>
              <a:rPr lang="es-PR" sz="3400" dirty="0">
                <a:solidFill>
                  <a:schemeClr val="tx1">
                    <a:lumMod val="50000"/>
                    <a:lumOff val="50000"/>
                  </a:schemeClr>
                </a:solidFill>
                <a:latin typeface="Arial"/>
                <a:cs typeface="Arial"/>
              </a:rPr>
              <a:t>Identifica algunas alternativas. </a:t>
            </a:r>
          </a:p>
        </p:txBody>
      </p:sp>
      <p:sp>
        <p:nvSpPr>
          <p:cNvPr id="12" name="Title 2"/>
          <p:cNvSpPr>
            <a:spLocks noGrp="1"/>
          </p:cNvSpPr>
          <p:nvPr>
            <p:ph type="title"/>
          </p:nvPr>
        </p:nvSpPr>
        <p:spPr>
          <a:xfrm>
            <a:off x="914400" y="990600"/>
            <a:ext cx="8229600" cy="1143000"/>
          </a:xfrm>
        </p:spPr>
        <p:txBody>
          <a:bodyPr>
            <a:normAutofit/>
          </a:bodyPr>
          <a:lstStyle/>
          <a:p>
            <a:pPr algn="l"/>
            <a:r>
              <a:rPr lang="es-PR" altLang="en-US" sz="5400" b="1" dirty="0">
                <a:solidFill>
                  <a:srgbClr val="36647E"/>
                </a:solidFill>
                <a:latin typeface="Arial"/>
                <a:cs typeface="Arial"/>
              </a:rPr>
              <a:t>Piénsalo:</a:t>
            </a:r>
            <a:endParaRPr lang="en-US" altLang="en-US" sz="5400" b="1" dirty="0">
              <a:solidFill>
                <a:srgbClr val="36647E"/>
              </a:solidFill>
              <a:latin typeface="Arial"/>
              <a:cs typeface="Arial"/>
            </a:endParaRPr>
          </a:p>
        </p:txBody>
      </p:sp>
      <p:pic>
        <p:nvPicPr>
          <p:cNvPr id="13" name="Picture 12" descr="5090_GENRX_MissionVideo_Icons-37.png"/>
          <p:cNvPicPr>
            <a:picLocks noChangeAspect="1"/>
          </p:cNvPicPr>
          <p:nvPr/>
        </p:nvPicPr>
        <p:blipFill>
          <a:blip r:embed="rId5"/>
          <a:srcRect r="42239"/>
          <a:stretch>
            <a:fillRect/>
          </a:stretch>
        </p:blipFill>
        <p:spPr>
          <a:xfrm>
            <a:off x="5737807" y="-76200"/>
            <a:ext cx="3406193" cy="6400800"/>
          </a:xfrm>
          <a:prstGeom prst="rect">
            <a:avLst/>
          </a:prstGeom>
        </p:spPr>
      </p:pic>
      <p:pic>
        <p:nvPicPr>
          <p:cNvPr id="15" name="Picture 14" descr="Footer.png"/>
          <p:cNvPicPr>
            <a:picLocks noChangeAspect="1"/>
          </p:cNvPicPr>
          <p:nvPr/>
        </p:nvPicPr>
        <p:blipFill>
          <a:blip r:embed="rId6"/>
          <a:stretch>
            <a:fillRect/>
          </a:stretch>
        </p:blipFill>
        <p:spPr>
          <a:xfrm rot="5400000">
            <a:off x="4184643" y="1898644"/>
            <a:ext cx="774701" cy="9144012"/>
          </a:xfrm>
          <a:prstGeom prst="rect">
            <a:avLst/>
          </a:prstGeom>
        </p:spPr>
      </p:pic>
      <p:sp>
        <p:nvSpPr>
          <p:cNvPr id="16" name="Slide Number Placeholder 5"/>
          <p:cNvSpPr txBox="1">
            <a:spLocks/>
          </p:cNvSpPr>
          <p:nvPr/>
        </p:nvSpPr>
        <p:spPr>
          <a:xfrm>
            <a:off x="6553188" y="6343649"/>
            <a:ext cx="2133600" cy="365125"/>
          </a:xfrm>
          <a:prstGeom prst="rect">
            <a:avLst/>
          </a:prstGeom>
        </p:spPr>
        <p:txBody>
          <a:bodyPr vert="horz" lIns="91440" tIns="45720" rIns="91440" bIns="45720" rtlCol="0" anchor="ctr"/>
          <a:lstStyle>
            <a:lvl1pPr algn="r">
              <a:defRPr sz="1400" b="1" i="0">
                <a:solidFill>
                  <a:schemeClr val="bg1"/>
                </a:solidFill>
                <a:latin typeface="Source Sans Pro"/>
                <a:cs typeface="Source Sans Pro"/>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val="1379993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Slide Number Placeholder 9"/>
          <p:cNvSpPr txBox="1">
            <a:spLocks/>
          </p:cNvSpPr>
          <p:nvPr/>
        </p:nvSpPr>
        <p:spPr>
          <a:xfrm>
            <a:off x="6553200" y="6324600"/>
            <a:ext cx="2133600" cy="365125"/>
          </a:xfrm>
          <a:prstGeom prst="rect">
            <a:avLst/>
          </a:prstGeom>
        </p:spPr>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CC0D97C-CD89-48ED-9F5E-C6CF0112A9FA}" type="slidenum">
              <a:rPr kumimoji="0" lang="en-US" sz="1400" b="1" i="0" u="none" strike="noStrike" kern="1200" cap="none" spc="0" normalizeH="0" baseline="0" noProof="0" smtClean="0">
                <a:ln>
                  <a:noFill/>
                </a:ln>
                <a:solidFill>
                  <a:schemeClr val="bg1"/>
                </a:solidFill>
                <a:effectLst/>
                <a:uLnTx/>
                <a:uFillTx/>
                <a:latin typeface="Source Sans Pro"/>
                <a:ea typeface="+mn-ea"/>
                <a:cs typeface="Source Sans Pro"/>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solidFill>
                <a:schemeClr val="bg1"/>
              </a:solidFill>
              <a:effectLst/>
              <a:uLnTx/>
              <a:uFillTx/>
              <a:latin typeface="Source Sans Pro"/>
              <a:ea typeface="+mn-ea"/>
              <a:cs typeface="Source Sans Pro"/>
            </a:endParaRPr>
          </a:p>
        </p:txBody>
      </p:sp>
    </p:spTree>
    <p:extLst>
      <p:ext uri="{BB962C8B-B14F-4D97-AF65-F5344CB8AC3E}">
        <p14:creationId xmlns:p14="http://schemas.microsoft.com/office/powerpoint/2010/main" val="149760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0" y="2209800"/>
            <a:ext cx="9144000" cy="3581400"/>
          </a:xfrm>
          <a:prstGeom prst="rect">
            <a:avLst/>
          </a:prstGeom>
        </p:spPr>
      </p:pic>
      <p:sp>
        <p:nvSpPr>
          <p:cNvPr id="3" name="Content Placeholder 2"/>
          <p:cNvSpPr>
            <a:spLocks noGrp="1"/>
          </p:cNvSpPr>
          <p:nvPr>
            <p:ph idx="1"/>
          </p:nvPr>
        </p:nvSpPr>
        <p:spPr>
          <a:xfrm>
            <a:off x="533400" y="3581400"/>
            <a:ext cx="2819400" cy="3916363"/>
          </a:xfrm>
        </p:spPr>
        <p:txBody>
          <a:bodyPr>
            <a:normAutofit/>
          </a:bodyPr>
          <a:lstStyle/>
          <a:p>
            <a:pPr marL="52388" indent="-52388">
              <a:buNone/>
            </a:pPr>
            <a:r>
              <a:rPr lang="es-PR" sz="2800" dirty="0">
                <a:solidFill>
                  <a:schemeClr val="tx1">
                    <a:lumMod val="50000"/>
                    <a:lumOff val="50000"/>
                  </a:schemeClr>
                </a:solidFill>
                <a:latin typeface="Arial"/>
                <a:cs typeface="Arial"/>
              </a:rPr>
              <a:t>¿Qué paso en este escenario?</a:t>
            </a:r>
            <a:endParaRPr lang="es-PR" sz="2800" dirty="0">
              <a:solidFill>
                <a:schemeClr val="tx1">
                  <a:lumMod val="50000"/>
                  <a:lumOff val="50000"/>
                </a:schemeClr>
              </a:solidFill>
            </a:endParaRPr>
          </a:p>
        </p:txBody>
      </p:sp>
      <p:sp>
        <p:nvSpPr>
          <p:cNvPr id="4" name="Slide Number Placeholder 3"/>
          <p:cNvSpPr>
            <a:spLocks noGrp="1"/>
          </p:cNvSpPr>
          <p:nvPr>
            <p:ph type="sldNum" sz="quarter" idx="10"/>
          </p:nvPr>
        </p:nvSpPr>
        <p:spPr>
          <a:xfrm>
            <a:off x="6553200" y="6356350"/>
            <a:ext cx="2133600" cy="365125"/>
          </a:xfrm>
          <a:prstGeom prst="rect">
            <a:avLst/>
          </a:prstGeom>
        </p:spPr>
        <p:txBody>
          <a:bodyPr/>
          <a:lstStyle/>
          <a:p>
            <a:fld id="{CFAB146D-DEF2-4F84-9898-EB7FE4374862}" type="slidenum">
              <a:rPr lang="en-US" smtClean="0"/>
              <a:pPr/>
              <a:t>9</a:t>
            </a:fld>
            <a:endParaRPr lang="en-US"/>
          </a:p>
        </p:txBody>
      </p:sp>
      <p:pic>
        <p:nvPicPr>
          <p:cNvPr id="5" name="Picture 4"/>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rot="5400000">
            <a:off x="1517650" y="2139950"/>
            <a:ext cx="939800" cy="1079500"/>
          </a:xfrm>
          <a:prstGeom prst="rect">
            <a:avLst/>
          </a:prstGeom>
        </p:spPr>
      </p:pic>
      <p:pic>
        <p:nvPicPr>
          <p:cNvPr id="6" name="Picture 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rot="5400000">
            <a:off x="6642100" y="1892300"/>
            <a:ext cx="939800" cy="1117600"/>
          </a:xfrm>
          <a:prstGeom prst="rect">
            <a:avLst/>
          </a:prstGeom>
        </p:spPr>
      </p:pic>
      <p:sp>
        <p:nvSpPr>
          <p:cNvPr id="9" name="Content Placeholder 2"/>
          <p:cNvSpPr txBox="1">
            <a:spLocks/>
          </p:cNvSpPr>
          <p:nvPr/>
        </p:nvSpPr>
        <p:spPr>
          <a:xfrm>
            <a:off x="4800600" y="3048000"/>
            <a:ext cx="3733800" cy="2590800"/>
          </a:xfrm>
          <a:prstGeom prst="rect">
            <a:avLst/>
          </a:prstGeom>
        </p:spPr>
        <p:txBody>
          <a:bodyPr vert="horz" lIns="91440" tIns="45720" rIns="91440" bIns="45720" rtlCol="0">
            <a:normAutofit lnSpcReduction="10000"/>
          </a:bodyPr>
          <a:lstStyle/>
          <a:p>
            <a:pPr marR="0" lvl="0" algn="l" defTabSz="914400" rtl="0" eaLnBrk="1" fontAlgn="auto" latinLnBrk="0" hangingPunct="1">
              <a:lnSpc>
                <a:spcPct val="100000"/>
              </a:lnSpc>
              <a:spcBef>
                <a:spcPct val="20000"/>
              </a:spcBef>
              <a:spcAft>
                <a:spcPts val="600"/>
              </a:spcAft>
              <a:buClrTx/>
              <a:buSzTx/>
              <a:tabLst/>
              <a:defRPr/>
            </a:pPr>
            <a:r>
              <a:rPr kumimoji="0" lang="es-PR" sz="2800" b="0" i="0" u="none" strike="noStrike" kern="1200" cap="none" spc="0" normalizeH="0" baseline="0" dirty="0">
                <a:ln>
                  <a:noFill/>
                </a:ln>
                <a:solidFill>
                  <a:schemeClr val="tx1">
                    <a:lumMod val="50000"/>
                    <a:lumOff val="50000"/>
                  </a:schemeClr>
                </a:solidFill>
                <a:effectLst/>
                <a:uLnTx/>
                <a:uFillTx/>
                <a:latin typeface="Arial"/>
                <a:cs typeface="Arial"/>
              </a:rPr>
              <a:t>¿Cómo Noah debe manejar</a:t>
            </a:r>
            <a:r>
              <a:rPr kumimoji="0" lang="es-PR" sz="2800" b="0" i="0" u="none" strike="noStrike" kern="1200" cap="none" spc="0" normalizeH="0" dirty="0">
                <a:ln>
                  <a:noFill/>
                </a:ln>
                <a:solidFill>
                  <a:schemeClr val="tx1">
                    <a:lumMod val="50000"/>
                    <a:lumOff val="50000"/>
                  </a:schemeClr>
                </a:solidFill>
                <a:effectLst/>
                <a:uLnTx/>
                <a:uFillTx/>
                <a:latin typeface="Arial"/>
                <a:cs typeface="Arial"/>
              </a:rPr>
              <a:t> esta situación</a:t>
            </a:r>
          </a:p>
          <a:p>
            <a:pPr marR="0" lvl="0" algn="l" defTabSz="914400" rtl="0" eaLnBrk="1" fontAlgn="auto" latinLnBrk="0" hangingPunct="1">
              <a:lnSpc>
                <a:spcPct val="100000"/>
              </a:lnSpc>
              <a:spcBef>
                <a:spcPct val="20000"/>
              </a:spcBef>
              <a:spcAft>
                <a:spcPts val="600"/>
              </a:spcAft>
              <a:buClrTx/>
              <a:buSzTx/>
              <a:tabLst/>
              <a:defRPr/>
            </a:pPr>
            <a:endParaRPr kumimoji="0" lang="es-PR" sz="300" b="0" i="0" u="none" strike="noStrike" kern="1200" cap="none" spc="0" normalizeH="0" dirty="0">
              <a:ln>
                <a:noFill/>
              </a:ln>
              <a:solidFill>
                <a:schemeClr val="tx1">
                  <a:lumMod val="50000"/>
                  <a:lumOff val="50000"/>
                </a:schemeClr>
              </a:solidFill>
              <a:effectLst/>
              <a:uLnTx/>
              <a:uFillTx/>
              <a:latin typeface="Arial"/>
              <a:cs typeface="Arial"/>
            </a:endParaRPr>
          </a:p>
          <a:p>
            <a:pPr marR="0" lvl="0" algn="l" defTabSz="914400" rtl="0" eaLnBrk="1" fontAlgn="auto" latinLnBrk="0" hangingPunct="1">
              <a:lnSpc>
                <a:spcPct val="100000"/>
              </a:lnSpc>
              <a:spcBef>
                <a:spcPct val="20000"/>
              </a:spcBef>
              <a:spcAft>
                <a:spcPts val="600"/>
              </a:spcAft>
              <a:buClrTx/>
              <a:buSzTx/>
              <a:tabLst/>
              <a:defRPr/>
            </a:pPr>
            <a:r>
              <a:rPr lang="es-PR" sz="2800" baseline="0" dirty="0">
                <a:solidFill>
                  <a:schemeClr val="tx1">
                    <a:lumMod val="50000"/>
                    <a:lumOff val="50000"/>
                  </a:schemeClr>
                </a:solidFill>
                <a:latin typeface="Arial"/>
                <a:cs typeface="Arial"/>
              </a:rPr>
              <a:t>Si fueras Noah,</a:t>
            </a:r>
            <a:r>
              <a:rPr lang="es-PR" sz="2800" dirty="0">
                <a:solidFill>
                  <a:schemeClr val="tx1">
                    <a:lumMod val="50000"/>
                    <a:lumOff val="50000"/>
                  </a:schemeClr>
                </a:solidFill>
                <a:latin typeface="Arial"/>
                <a:cs typeface="Arial"/>
              </a:rPr>
              <a:t> ¿cómo responderías?</a:t>
            </a:r>
            <a:endParaRPr lang="es-PR" sz="2800" baseline="0" dirty="0">
              <a:solidFill>
                <a:schemeClr val="tx1">
                  <a:lumMod val="50000"/>
                  <a:lumOff val="50000"/>
                </a:schemeClr>
              </a:solidFill>
              <a:latin typeface="Arial"/>
              <a:cs typeface="Arial"/>
            </a:endParaRPr>
          </a:p>
          <a:p>
            <a:pPr marR="0" lvl="0" algn="l" defTabSz="914400" rtl="0" eaLnBrk="1" fontAlgn="auto" latinLnBrk="0" hangingPunct="1">
              <a:lnSpc>
                <a:spcPct val="100000"/>
              </a:lnSpc>
              <a:spcBef>
                <a:spcPct val="20000"/>
              </a:spcBef>
              <a:spcAft>
                <a:spcPts val="600"/>
              </a:spcAft>
              <a:buClrTx/>
              <a:buSzTx/>
              <a:tabLst/>
              <a:defRPr/>
            </a:pPr>
            <a:endParaRPr kumimoji="0" lang="es-PR" sz="2800" b="0" i="0" u="none" strike="noStrike" kern="1200" cap="none" spc="0" normalizeH="0" baseline="0" dirty="0">
              <a:ln>
                <a:noFill/>
              </a:ln>
              <a:solidFill>
                <a:schemeClr val="tx1">
                  <a:lumMod val="50000"/>
                  <a:lumOff val="50000"/>
                </a:schemeClr>
              </a:solidFill>
              <a:effectLst/>
              <a:uLnTx/>
              <a:uFillTx/>
            </a:endParaRPr>
          </a:p>
          <a:p>
            <a:pPr marR="0" lvl="0" algn="l" defTabSz="914400" rtl="0" eaLnBrk="1" fontAlgn="auto" latinLnBrk="0" hangingPunct="1">
              <a:lnSpc>
                <a:spcPct val="100000"/>
              </a:lnSpc>
              <a:spcBef>
                <a:spcPct val="20000"/>
              </a:spcBef>
              <a:spcAft>
                <a:spcPts val="0"/>
              </a:spcAft>
              <a:buClrTx/>
              <a:buSzTx/>
              <a:tabLst/>
              <a:defRPr/>
            </a:pPr>
            <a:endParaRPr kumimoji="0" lang="es-PR" sz="2800" b="0" i="0" u="none" strike="noStrike" kern="1200" cap="none" spc="0" normalizeH="0" baseline="0" dirty="0">
              <a:ln>
                <a:noFill/>
              </a:ln>
              <a:solidFill>
                <a:schemeClr val="tx1">
                  <a:lumMod val="50000"/>
                  <a:lumOff val="50000"/>
                </a:schemeClr>
              </a:solidFill>
              <a:effectLst/>
              <a:uLnTx/>
              <a:uFillTx/>
            </a:endParaRPr>
          </a:p>
        </p:txBody>
      </p:sp>
      <p:sp>
        <p:nvSpPr>
          <p:cNvPr id="12" name="TextBox 11"/>
          <p:cNvSpPr txBox="1"/>
          <p:nvPr/>
        </p:nvSpPr>
        <p:spPr>
          <a:xfrm>
            <a:off x="536632" y="738426"/>
            <a:ext cx="7921568" cy="861774"/>
          </a:xfrm>
          <a:prstGeom prst="rect">
            <a:avLst/>
          </a:prstGeom>
          <a:noFill/>
        </p:spPr>
        <p:txBody>
          <a:bodyPr wrap="square" rtlCol="0">
            <a:spAutoFit/>
          </a:bodyPr>
          <a:lstStyle/>
          <a:p>
            <a:r>
              <a:rPr lang="en-US" sz="5000" b="1" dirty="0" err="1">
                <a:solidFill>
                  <a:srgbClr val="36647E"/>
                </a:solidFill>
                <a:latin typeface="Arial"/>
                <a:cs typeface="Arial"/>
              </a:rPr>
              <a:t>Escenario</a:t>
            </a:r>
            <a:r>
              <a:rPr lang="en-US" sz="5000" b="1" dirty="0">
                <a:solidFill>
                  <a:srgbClr val="36647E"/>
                </a:solidFill>
                <a:latin typeface="Arial"/>
                <a:cs typeface="Arial"/>
              </a:rPr>
              <a:t> 2</a:t>
            </a:r>
          </a:p>
        </p:txBody>
      </p:sp>
    </p:spTree>
    <p:extLst>
      <p:ext uri="{BB962C8B-B14F-4D97-AF65-F5344CB8AC3E}">
        <p14:creationId xmlns:p14="http://schemas.microsoft.com/office/powerpoint/2010/main" val="1410721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4558</TotalTime>
  <Words>1855</Words>
  <Application>Microsoft Office PowerPoint</Application>
  <PresentationFormat>On-screen Show (4:3)</PresentationFormat>
  <Paragraphs>289</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ＭＳ Ｐゴシック</vt:lpstr>
      <vt:lpstr>Arial</vt:lpstr>
      <vt:lpstr>Calibri</vt:lpstr>
      <vt:lpstr>Osaka</vt:lpstr>
      <vt:lpstr>Source Sans Pro</vt:lpstr>
      <vt:lpstr>ヒラギノ角ゴ Pro W3</vt:lpstr>
      <vt:lpstr>Office Theme</vt:lpstr>
      <vt:lpstr>PowerPoint Presentation</vt:lpstr>
      <vt:lpstr>PowerPoint Presentation</vt:lpstr>
      <vt:lpstr>Hacer mal uso de los medicamentos es:</vt:lpstr>
      <vt:lpstr>PowerPoint Presentation</vt:lpstr>
      <vt:lpstr>PowerPoint Presentation</vt:lpstr>
      <vt:lpstr>Piénsalo:</vt:lpstr>
      <vt:lpstr>Piénsalo:</vt:lpstr>
      <vt:lpstr>PowerPoint Presentation</vt:lpstr>
      <vt:lpstr>PowerPoint Presentation</vt:lpstr>
      <vt:lpstr>Piénsalo:</vt:lpstr>
      <vt:lpstr>PowerPoint Presentation</vt:lpstr>
      <vt:lpstr>PowerPoint Presentation</vt:lpstr>
      <vt:lpstr>PowerPoint Presentation</vt:lpstr>
      <vt:lpstr>PowerPoint Presentation</vt:lpstr>
      <vt:lpstr> Si los personajes pudieran viajar atrás en el tiempo, ¿crees que haber tomado diferentes decisiones los hubiera llevado a más resultados positivos?   ¡Vamos a descubrirlo! </vt:lpstr>
      <vt:lpstr>PowerPoint Presentation</vt:lpstr>
      <vt:lpstr>PowerPoint Presentation</vt:lpstr>
      <vt:lpstr>PowerPoint Presentation</vt:lpstr>
      <vt:lpstr>Resumen: Use los Medicamentos de Forma Segura</vt:lpstr>
      <vt:lpstr>Ayuda a los Demás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Generation Rx: “The Party”</dc:title>
  <dc:creator>Cindy Clouner</dc:creator>
  <cp:lastModifiedBy>Garcia, Fabiola</cp:lastModifiedBy>
  <cp:revision>116</cp:revision>
  <cp:lastPrinted>2016-02-02T16:08:20Z</cp:lastPrinted>
  <dcterms:created xsi:type="dcterms:W3CDTF">2016-03-03T22:26:33Z</dcterms:created>
  <dcterms:modified xsi:type="dcterms:W3CDTF">2016-12-16T17:51:34Z</dcterms:modified>
</cp:coreProperties>
</file>