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9144000"/>
  <p:notesSz cx="6858000" cy="9180500"/>
  <p:embeddedFontLst>
    <p:embeddedFont>
      <p:font typeface="Lato"/>
      <p:regular r:id="rId41"/>
      <p:bold r:id="rId42"/>
      <p:italic r:id="rId43"/>
      <p:boldItalic r:id="rId44"/>
    </p:embeddedFont>
    <p:embeddedFont>
      <p:font typeface="EB Garamond"/>
      <p:bold r:id="rId45"/>
      <p:boldItalic r:id="rId46"/>
    </p:embeddedFont>
    <p:embeddedFont>
      <p:font typeface="Francois One"/>
      <p:regular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Lato-bold.fntdata"/><Relationship Id="rId41" Type="http://schemas.openxmlformats.org/officeDocument/2006/relationships/font" Target="fonts/Lato-regular.fntdata"/><Relationship Id="rId22" Type="http://schemas.openxmlformats.org/officeDocument/2006/relationships/slide" Target="slides/slide17.xml"/><Relationship Id="rId44" Type="http://schemas.openxmlformats.org/officeDocument/2006/relationships/font" Target="fonts/Lato-boldItalic.fntdata"/><Relationship Id="rId21" Type="http://schemas.openxmlformats.org/officeDocument/2006/relationships/slide" Target="slides/slide16.xml"/><Relationship Id="rId43" Type="http://schemas.openxmlformats.org/officeDocument/2006/relationships/font" Target="fonts/Lato-italic.fntdata"/><Relationship Id="rId24" Type="http://schemas.openxmlformats.org/officeDocument/2006/relationships/slide" Target="slides/slide19.xml"/><Relationship Id="rId46" Type="http://schemas.openxmlformats.org/officeDocument/2006/relationships/font" Target="fonts/EBGaramond-boldItalic.fntdata"/><Relationship Id="rId23" Type="http://schemas.openxmlformats.org/officeDocument/2006/relationships/slide" Target="slides/slide18.xml"/><Relationship Id="rId45" Type="http://schemas.openxmlformats.org/officeDocument/2006/relationships/font" Target="fonts/EBGaramon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FrancoisOne-regular.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2pPr>
            <a:lvl3pPr lvl="2"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3pPr>
            <a:lvl4pPr lvl="3"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4pPr>
            <a:lvl5pPr lvl="4"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5pPr>
            <a:lvl6pPr lvl="5"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6pPr>
            <a:lvl7pPr lvl="6"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7pPr>
            <a:lvl8pPr lvl="7"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8pPr>
            <a:lvl9pPr lvl="8"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9pPr>
          </a:lstStyle>
          <a:p/>
        </p:txBody>
      </p:sp>
      <p:sp>
        <p:nvSpPr>
          <p:cNvPr id="4" name="Shape 4"/>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2pPr>
            <a:lvl3pPr lvl="2"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3pPr>
            <a:lvl4pPr lvl="3"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4pPr>
            <a:lvl5pPr lvl="4"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5pPr>
            <a:lvl6pPr lvl="5"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6pPr>
            <a:lvl7pPr lvl="6"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7pPr>
            <a:lvl8pPr lvl="7"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8pPr>
            <a:lvl9pPr lvl="8"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9pPr>
          </a:lstStyle>
          <a:p/>
        </p:txBody>
      </p:sp>
      <p:sp>
        <p:nvSpPr>
          <p:cNvPr id="5" name="Shape 5"/>
          <p:cNvSpPr/>
          <p:nvPr>
            <p:ph idx="3" type="sldImg"/>
          </p:nvPr>
        </p:nvSpPr>
        <p:spPr>
          <a:xfrm>
            <a:off x="1135062" y="688975"/>
            <a:ext cx="4589462" cy="34417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Shape 6"/>
          <p:cNvSpPr txBox="1"/>
          <p:nvPr>
            <p:ph idx="1" type="body"/>
          </p:nvPr>
        </p:nvSpPr>
        <p:spPr>
          <a:xfrm>
            <a:off x="685800" y="4360862"/>
            <a:ext cx="5486400" cy="4130675"/>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Shape 7"/>
          <p:cNvSpPr txBox="1"/>
          <p:nvPr>
            <p:ph idx="11" type="ftr"/>
          </p:nvPr>
        </p:nvSpPr>
        <p:spPr>
          <a:xfrm>
            <a:off x="0" y="8720137"/>
            <a:ext cx="2971800" cy="458787"/>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2pPr>
            <a:lvl3pPr lvl="2"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3pPr>
            <a:lvl4pPr lvl="3"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4pPr>
            <a:lvl5pPr lvl="4"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5pPr>
            <a:lvl6pPr lvl="5"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6pPr>
            <a:lvl7pPr lvl="6"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7pPr>
            <a:lvl8pPr lvl="7"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8pPr>
            <a:lvl9pPr lvl="8" marR="0" rtl="0" algn="l">
              <a:lnSpc>
                <a:spcPct val="100000"/>
              </a:lnSpc>
              <a:spcBef>
                <a:spcPts val="0"/>
              </a:spcBef>
              <a:spcAft>
                <a:spcPts val="0"/>
              </a:spcAft>
              <a:buSzPts val="1400"/>
              <a:buNone/>
              <a:defRPr b="0" i="0" sz="1800" u="none" cap="none" strike="noStrike">
                <a:solidFill>
                  <a:srgbClr val="000000"/>
                </a:solidFill>
                <a:latin typeface="Verdana"/>
                <a:ea typeface="Verdana"/>
                <a:cs typeface="Verdana"/>
                <a:sym typeface="Verdana"/>
              </a:defRPr>
            </a:lvl9pPr>
          </a:lstStyle>
          <a:p/>
        </p:txBody>
      </p:sp>
      <p:sp>
        <p:nvSpPr>
          <p:cNvPr id="8" name="Shape 8"/>
          <p:cNvSpPr txBox="1"/>
          <p:nvPr>
            <p:ph idx="12" type="sldNum"/>
          </p:nvPr>
        </p:nvSpPr>
        <p:spPr>
          <a:xfrm>
            <a:off x="3884612" y="8720137"/>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PpFBKeuKf7M"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YhCn0jf46U"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smosclinic.com.au/blog/bigorexia-growing-issue-among-men-experts-concerned/"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ujournal.org/index.php/esj/article/viewFile/9815/9318"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txBox="1"/>
          <p:nvPr/>
        </p:nvSpPr>
        <p:spPr>
          <a:xfrm>
            <a:off x="3884612" y="8720137"/>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8" name="Shape 78"/>
          <p:cNvSpPr/>
          <p:nvPr>
            <p:ph idx="2" type="sldImg"/>
          </p:nvPr>
        </p:nvSpPr>
        <p:spPr>
          <a:xfrm>
            <a:off x="1135062" y="688975"/>
            <a:ext cx="4589462" cy="3441700"/>
          </a:xfrm>
          <a:custGeom>
            <a:pathLst>
              <a:path extrusionOk="0" h="120000" w="120000">
                <a:moveTo>
                  <a:pt x="0" y="0"/>
                </a:moveTo>
                <a:lnTo>
                  <a:pt x="120000" y="0"/>
                </a:lnTo>
                <a:lnTo>
                  <a:pt x="120000" y="120000"/>
                </a:lnTo>
                <a:lnTo>
                  <a:pt x="0" y="120000"/>
                </a:lnTo>
                <a:close/>
              </a:path>
            </a:pathLst>
          </a:custGeom>
          <a:noFill/>
          <a:ln>
            <a:noFill/>
          </a:ln>
        </p:spPr>
      </p:sp>
      <p:sp>
        <p:nvSpPr>
          <p:cNvPr id="79" name="Shape 79"/>
          <p:cNvSpPr txBox="1"/>
          <p:nvPr>
            <p:ph idx="1" type="body"/>
          </p:nvPr>
        </p:nvSpPr>
        <p:spPr>
          <a:xfrm>
            <a:off x="685800" y="4360862"/>
            <a:ext cx="5486400" cy="4130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135062" y="688975"/>
            <a:ext cx="4589400" cy="34416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60862"/>
            <a:ext cx="5486400" cy="41307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141" name="Shape 141"/>
          <p:cNvSpPr txBox="1"/>
          <p:nvPr>
            <p:ph idx="12" type="sldNum"/>
          </p:nvPr>
        </p:nvSpPr>
        <p:spPr>
          <a:xfrm>
            <a:off x="3884612" y="8720137"/>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1135062" y="688975"/>
            <a:ext cx="4589400" cy="34416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60862"/>
            <a:ext cx="5486400" cy="41307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147" name="Shape 147"/>
          <p:cNvSpPr txBox="1"/>
          <p:nvPr>
            <p:ph idx="12" type="sldNum"/>
          </p:nvPr>
        </p:nvSpPr>
        <p:spPr>
          <a:xfrm>
            <a:off x="3884612" y="8720137"/>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1135062" y="688975"/>
            <a:ext cx="4589400" cy="34416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60862"/>
            <a:ext cx="5486400" cy="41307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154" name="Shape 154"/>
          <p:cNvSpPr txBox="1"/>
          <p:nvPr>
            <p:ph idx="12" type="sldNum"/>
          </p:nvPr>
        </p:nvSpPr>
        <p:spPr>
          <a:xfrm>
            <a:off x="3884612" y="8720137"/>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1135062" y="688975"/>
            <a:ext cx="4589400" cy="34416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60862"/>
            <a:ext cx="5486400" cy="41307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160" name="Shape 160"/>
          <p:cNvSpPr txBox="1"/>
          <p:nvPr>
            <p:ph idx="12" type="sldNum"/>
          </p:nvPr>
        </p:nvSpPr>
        <p:spPr>
          <a:xfrm>
            <a:off x="3884612" y="8720137"/>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1135062" y="688975"/>
            <a:ext cx="4589400" cy="34416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60862"/>
            <a:ext cx="5486400" cy="41307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166" name="Shape 166"/>
          <p:cNvSpPr txBox="1"/>
          <p:nvPr>
            <p:ph idx="12" type="sldNum"/>
          </p:nvPr>
        </p:nvSpPr>
        <p:spPr>
          <a:xfrm>
            <a:off x="3884612" y="8720137"/>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1135062" y="688975"/>
            <a:ext cx="4589400" cy="34416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60862"/>
            <a:ext cx="5486400" cy="41307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172" name="Shape 172"/>
          <p:cNvSpPr txBox="1"/>
          <p:nvPr>
            <p:ph idx="12" type="sldNum"/>
          </p:nvPr>
        </p:nvSpPr>
        <p:spPr>
          <a:xfrm>
            <a:off x="3884612" y="8720137"/>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1135062" y="688975"/>
            <a:ext cx="4589400" cy="34416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60862"/>
            <a:ext cx="5486400" cy="41307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78" name="Shape 178"/>
          <p:cNvSpPr txBox="1"/>
          <p:nvPr>
            <p:ph idx="12" type="sldNum"/>
          </p:nvPr>
        </p:nvSpPr>
        <p:spPr>
          <a:xfrm>
            <a:off x="3884612" y="8720137"/>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1135062" y="688975"/>
            <a:ext cx="4589400" cy="34416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60862"/>
            <a:ext cx="5486400" cy="41307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185" name="Shape 185"/>
          <p:cNvSpPr txBox="1"/>
          <p:nvPr>
            <p:ph idx="12" type="sldNum"/>
          </p:nvPr>
        </p:nvSpPr>
        <p:spPr>
          <a:xfrm>
            <a:off x="3884612" y="8720137"/>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35062" y="688975"/>
            <a:ext cx="4589400" cy="34416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60862"/>
            <a:ext cx="5486400" cy="41307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193" name="Shape 193"/>
          <p:cNvSpPr txBox="1"/>
          <p:nvPr>
            <p:ph idx="12" type="sldNum"/>
          </p:nvPr>
        </p:nvSpPr>
        <p:spPr>
          <a:xfrm>
            <a:off x="3884612" y="8720137"/>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60862"/>
            <a:ext cx="5486400" cy="4130675"/>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98" name="Shape 198"/>
          <p:cNvSpPr/>
          <p:nvPr>
            <p:ph idx="2" type="sldImg"/>
          </p:nvPr>
        </p:nvSpPr>
        <p:spPr>
          <a:xfrm>
            <a:off x="1135062" y="688975"/>
            <a:ext cx="4589462" cy="3441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1135062" y="688975"/>
            <a:ext cx="4589400" cy="34416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60862"/>
            <a:ext cx="5486400" cy="41307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Show this video clip from Teen Truth - Body Image to hook the class into the topic of the day. - </a:t>
            </a:r>
            <a:r>
              <a:rPr lang="en-US" u="sng">
                <a:solidFill>
                  <a:schemeClr val="hlink"/>
                </a:solidFill>
                <a:hlinkClick r:id="rId2"/>
              </a:rPr>
              <a:t>https://www.youtube.com/watch?v=PpFBKeuKf7M</a:t>
            </a:r>
            <a:r>
              <a:rPr lang="en-US"/>
              <a:t> </a:t>
            </a:r>
            <a:endParaRPr/>
          </a:p>
        </p:txBody>
      </p:sp>
      <p:sp>
        <p:nvSpPr>
          <p:cNvPr id="86" name="Shape 86"/>
          <p:cNvSpPr txBox="1"/>
          <p:nvPr>
            <p:ph idx="12" type="sldNum"/>
          </p:nvPr>
        </p:nvSpPr>
        <p:spPr>
          <a:xfrm>
            <a:off x="3884612" y="8720137"/>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1135062" y="688975"/>
            <a:ext cx="4589400" cy="34416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60862"/>
            <a:ext cx="5486400" cy="41307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Video - </a:t>
            </a:r>
            <a:r>
              <a:rPr lang="en-US" u="sng">
                <a:solidFill>
                  <a:schemeClr val="hlink"/>
                </a:solidFill>
                <a:hlinkClick r:id="rId2"/>
              </a:rPr>
              <a:t>https://www.youtube.com/watch?v=iYhCn0jf46U</a:t>
            </a:r>
            <a:r>
              <a:rPr lang="en-US"/>
              <a:t> </a:t>
            </a:r>
            <a:endParaRPr/>
          </a:p>
        </p:txBody>
      </p:sp>
      <p:sp>
        <p:nvSpPr>
          <p:cNvPr id="217" name="Shape 217"/>
          <p:cNvSpPr txBox="1"/>
          <p:nvPr>
            <p:ph idx="12" type="sldNum"/>
          </p:nvPr>
        </p:nvSpPr>
        <p:spPr>
          <a:xfrm>
            <a:off x="3884612" y="8720137"/>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txBox="1"/>
          <p:nvPr/>
        </p:nvSpPr>
        <p:spPr>
          <a:xfrm>
            <a:off x="3884612" y="8720137"/>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23" name="Shape 223"/>
          <p:cNvSpPr/>
          <p:nvPr>
            <p:ph idx="2" type="sldImg"/>
          </p:nvPr>
        </p:nvSpPr>
        <p:spPr>
          <a:xfrm>
            <a:off x="1135062" y="688975"/>
            <a:ext cx="4589462" cy="3441700"/>
          </a:xfrm>
          <a:custGeom>
            <a:pathLst>
              <a:path extrusionOk="0" h="120000" w="120000">
                <a:moveTo>
                  <a:pt x="0" y="0"/>
                </a:moveTo>
                <a:lnTo>
                  <a:pt x="120000" y="0"/>
                </a:lnTo>
                <a:lnTo>
                  <a:pt x="120000" y="120000"/>
                </a:lnTo>
                <a:lnTo>
                  <a:pt x="0" y="120000"/>
                </a:lnTo>
                <a:close/>
              </a:path>
            </a:pathLst>
          </a:custGeom>
          <a:noFill/>
          <a:ln>
            <a:noFill/>
          </a:ln>
        </p:spPr>
      </p:sp>
      <p:sp>
        <p:nvSpPr>
          <p:cNvPr id="224" name="Shape 224"/>
          <p:cNvSpPr txBox="1"/>
          <p:nvPr>
            <p:ph idx="1" type="body"/>
          </p:nvPr>
        </p:nvSpPr>
        <p:spPr>
          <a:xfrm>
            <a:off x="685800" y="4360862"/>
            <a:ext cx="5486400" cy="4130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800"/>
              <a:buFont typeface="Arial"/>
              <a:buNone/>
            </a:pPr>
            <a:r>
              <a:rPr b="0" i="0" lang="en-US" sz="1800" u="none" cap="none" strike="noStrike"/>
              <a:t>Body image involves our perception, imagination, emotions, and physical sensations of and about our bodies.</a:t>
            </a:r>
            <a:endParaRPr/>
          </a:p>
          <a:p>
            <a:pPr indent="0" lvl="0" marL="0" marR="0" rtl="0" algn="l">
              <a:spcBef>
                <a:spcPts val="0"/>
              </a:spcBef>
              <a:spcAft>
                <a:spcPts val="0"/>
              </a:spcAft>
              <a:buSzPts val="1800"/>
              <a:buFont typeface="Arial"/>
              <a:buNone/>
            </a:pPr>
            <a:r>
              <a:rPr b="0" i="0" lang="en-US" sz="1800" u="none" cap="none" strike="noStrike"/>
              <a:t>This slide illustrates some of the many factors that contribute to your body image:</a:t>
            </a:r>
            <a:endParaRPr/>
          </a:p>
          <a:p>
            <a:pPr indent="0" lvl="0" marL="0" marR="0" rtl="0" algn="l">
              <a:spcBef>
                <a:spcPts val="0"/>
              </a:spcBef>
              <a:spcAft>
                <a:spcPts val="0"/>
              </a:spcAft>
              <a:buSzPts val="1800"/>
              <a:buFont typeface="Arial"/>
              <a:buNone/>
            </a:pPr>
            <a:r>
              <a:rPr b="0" i="0" lang="en-US" sz="1800" u="none" cap="none" strike="noStrike"/>
              <a:t>As you look at the factors you may notice that many of them are not static, in fact, they are ever-changing.  In response, your body image can or will change along with them.</a:t>
            </a:r>
            <a:endParaRPr/>
          </a:p>
          <a:p>
            <a:pPr indent="0" lvl="0" marL="0" marR="0" rtl="0" algn="l">
              <a:spcBef>
                <a:spcPts val="0"/>
              </a:spcBef>
              <a:spcAft>
                <a:spcPts val="0"/>
              </a:spcAft>
              <a:buSzPts val="1800"/>
              <a:buFont typeface="Arial"/>
              <a:buNone/>
            </a:pPr>
            <a:r>
              <a:t/>
            </a:r>
            <a:endParaRPr b="0" i="0" sz="1800" u="none" cap="none" strike="noStrike"/>
          </a:p>
          <a:p>
            <a:pPr indent="0" lvl="0" marL="0" marR="0" rtl="0" algn="l">
              <a:spcBef>
                <a:spcPts val="0"/>
              </a:spcBef>
              <a:spcAft>
                <a:spcPts val="0"/>
              </a:spcAft>
              <a:buSzPts val="1800"/>
              <a:buFont typeface="Arial"/>
              <a:buNone/>
            </a:pPr>
            <a:r>
              <a:rPr b="1" i="0" lang="en-US" sz="1800" u="none" cap="none" strike="noStrike"/>
              <a:t>Mood</a:t>
            </a:r>
            <a:r>
              <a:rPr b="0" i="0" lang="en-US" sz="1800" u="none" cap="none" strike="noStrike"/>
              <a:t> – certainly your mood plays a major role in how you view yourself, when you are feeling down, you are less likely to look in the mirror and say “I really like and accept what I see!”  Similarly, how you feel about your height, shape, and weight influences how you view yourself.</a:t>
            </a:r>
            <a:endParaRPr/>
          </a:p>
          <a:p>
            <a:pPr indent="0" lvl="0" marL="0" marR="0" rtl="0" algn="l">
              <a:spcBef>
                <a:spcPts val="0"/>
              </a:spcBef>
              <a:spcAft>
                <a:spcPts val="0"/>
              </a:spcAft>
              <a:buSzPts val="1800"/>
              <a:buFont typeface="Arial"/>
              <a:buNone/>
            </a:pPr>
            <a:r>
              <a:rPr b="1" i="0" lang="en-US" sz="1800" u="none" cap="none" strike="noStrike"/>
              <a:t>Imagination- </a:t>
            </a:r>
            <a:r>
              <a:rPr b="0" i="0" lang="en-US" sz="1800" u="none" cap="none" strike="noStrike"/>
              <a:t>How you picture yourself in your mind affects your body image – for example, often times people who used to be overweight, especially as children, still imagine themselves in that way even after they have lost weight.</a:t>
            </a:r>
            <a:endParaRPr/>
          </a:p>
          <a:p>
            <a:pPr indent="0" lvl="0" marL="0" marR="0" rtl="0" algn="l">
              <a:spcBef>
                <a:spcPts val="0"/>
              </a:spcBef>
              <a:spcAft>
                <a:spcPts val="0"/>
              </a:spcAft>
              <a:buSzPts val="1800"/>
              <a:buFont typeface="Arial"/>
              <a:buNone/>
            </a:pPr>
            <a:r>
              <a:rPr b="1" i="0" lang="en-US" sz="1800" u="none" cap="none" strike="noStrike"/>
              <a:t>Physical Experiences</a:t>
            </a:r>
            <a:r>
              <a:rPr b="0" i="0" lang="en-US" sz="1800" u="none" cap="none" strike="noStrike"/>
              <a:t> – how you sense and control your body as you move.  How you feel in your body.</a:t>
            </a:r>
            <a:endParaRPr/>
          </a:p>
          <a:p>
            <a:pPr indent="0" lvl="0" marL="0" marR="0" rtl="0" algn="l">
              <a:spcBef>
                <a:spcPts val="0"/>
              </a:spcBef>
              <a:spcAft>
                <a:spcPts val="0"/>
              </a:spcAft>
              <a:buSzPts val="1800"/>
              <a:buFont typeface="Arial"/>
              <a:buNone/>
            </a:pPr>
            <a:r>
              <a:rPr b="1" i="0" lang="en-US" sz="1800" u="none" cap="none" strike="noStrike"/>
              <a:t>Environment –</a:t>
            </a:r>
            <a:r>
              <a:rPr b="0" i="0" lang="en-US" sz="1800" u="none" cap="none" strike="noStrike"/>
              <a:t>This includes the feedback that you get from others around you and the information you pick-up about what the ideals and expectations are.</a:t>
            </a:r>
            <a:endParaRPr/>
          </a:p>
          <a:p>
            <a:pPr indent="0" lvl="0" marL="0" marR="0" rtl="0" algn="l">
              <a:spcBef>
                <a:spcPts val="0"/>
              </a:spcBef>
              <a:spcAft>
                <a:spcPts val="0"/>
              </a:spcAft>
              <a:buSzPts val="1800"/>
              <a:buFont typeface="Arial"/>
              <a:buNone/>
            </a:pPr>
            <a:r>
              <a:rPr b="1" i="0" lang="en-US" sz="1800" u="none" cap="none" strike="noStrike"/>
              <a:t>Self-Esteem – </a:t>
            </a:r>
            <a:r>
              <a:rPr b="0" i="0" lang="en-US" sz="1800" u="none" cap="none" strike="noStrike"/>
              <a:t>Your self-esteem has a tremendous impact on your body image.</a:t>
            </a:r>
            <a:endParaRPr b="1" i="0" sz="1800" u="none" cap="none" strike="noStrike"/>
          </a:p>
          <a:p>
            <a:pPr indent="0" lvl="0" marL="0" marR="0" rtl="0" algn="l">
              <a:spcBef>
                <a:spcPts val="0"/>
              </a:spcBef>
              <a:spcAft>
                <a:spcPts val="0"/>
              </a:spcAft>
              <a:buNone/>
            </a:pPr>
            <a:r>
              <a:t/>
            </a:r>
            <a:endParaRPr b="1" i="0" sz="1800" u="none" cap="none" strike="no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txBox="1"/>
          <p:nvPr/>
        </p:nvSpPr>
        <p:spPr>
          <a:xfrm>
            <a:off x="3884612" y="8720137"/>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37" name="Shape 237"/>
          <p:cNvSpPr/>
          <p:nvPr>
            <p:ph idx="2" type="sldImg"/>
          </p:nvPr>
        </p:nvSpPr>
        <p:spPr>
          <a:xfrm>
            <a:off x="1135062" y="688975"/>
            <a:ext cx="4589462" cy="3441700"/>
          </a:xfrm>
          <a:custGeom>
            <a:pathLst>
              <a:path extrusionOk="0" h="120000" w="120000">
                <a:moveTo>
                  <a:pt x="0" y="0"/>
                </a:moveTo>
                <a:lnTo>
                  <a:pt x="120000" y="0"/>
                </a:lnTo>
                <a:lnTo>
                  <a:pt x="120000" y="120000"/>
                </a:lnTo>
                <a:lnTo>
                  <a:pt x="0" y="120000"/>
                </a:lnTo>
                <a:close/>
              </a:path>
            </a:pathLst>
          </a:custGeom>
          <a:noFill/>
          <a:ln>
            <a:noFill/>
          </a:ln>
        </p:spPr>
      </p:sp>
      <p:sp>
        <p:nvSpPr>
          <p:cNvPr id="238" name="Shape 238"/>
          <p:cNvSpPr txBox="1"/>
          <p:nvPr>
            <p:ph idx="1" type="body"/>
          </p:nvPr>
        </p:nvSpPr>
        <p:spPr>
          <a:xfrm>
            <a:off x="685800" y="4360862"/>
            <a:ext cx="5486400" cy="4130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800"/>
              <a:buFont typeface="Arial"/>
              <a:buNone/>
            </a:pPr>
            <a:r>
              <a:rPr b="0" i="0" lang="en-US" sz="1800" u="none" cap="none" strike="noStrike"/>
              <a:t>In response, many people are dissatisfied with their bodies because they don’t live up to the ideal.  We generally think of this as an issue as people enter late adolescence or early adulthood, however, younger children already show evidence of body dissatisfaction.</a:t>
            </a:r>
            <a:endParaRPr/>
          </a:p>
          <a:p>
            <a:pPr indent="0" lvl="0" marL="0" marR="0" rtl="0" algn="l">
              <a:spcBef>
                <a:spcPts val="0"/>
              </a:spcBef>
              <a:spcAft>
                <a:spcPts val="0"/>
              </a:spcAft>
              <a:buSzPts val="1800"/>
              <a:buFont typeface="Arial"/>
              <a:buNone/>
            </a:pPr>
            <a:r>
              <a:t/>
            </a:r>
            <a:endParaRPr b="0" i="0" sz="1800" u="none" cap="none" strike="noStrike"/>
          </a:p>
          <a:p>
            <a:pPr indent="0" lvl="0" marL="0" marR="0" rtl="0" algn="l">
              <a:spcBef>
                <a:spcPts val="0"/>
              </a:spcBef>
              <a:spcAft>
                <a:spcPts val="0"/>
              </a:spcAft>
              <a:buSzPts val="1800"/>
              <a:buFont typeface="Arial"/>
              <a:buNone/>
            </a:pPr>
            <a:r>
              <a:rPr b="0" i="0" lang="en-US" sz="1800" u="none" cap="none" strike="noStrike"/>
              <a:t>In a national survey of 10-17 year olds – 7 out of 10 girls said they wanted to look like a television character.  Almost a third of the girls said that they had changed something about their appearance to be more like the TV character.  16% of the girls said that they had dieted or exercised to look like a character.</a:t>
            </a:r>
            <a:endParaRPr/>
          </a:p>
          <a:p>
            <a:pPr indent="0" lvl="0" marL="0" marR="0" rtl="0" algn="l">
              <a:spcBef>
                <a:spcPts val="0"/>
              </a:spcBef>
              <a:spcAft>
                <a:spcPts val="0"/>
              </a:spcAft>
              <a:buSzPts val="1800"/>
              <a:buFont typeface="Arial"/>
              <a:buNone/>
            </a:pPr>
            <a:r>
              <a:t/>
            </a:r>
            <a:endParaRPr b="0" i="0" sz="1800" u="none" cap="none" strike="noStrike"/>
          </a:p>
          <a:p>
            <a:pPr indent="0" lvl="0" marL="0" marR="0" rtl="0" algn="l">
              <a:spcBef>
                <a:spcPts val="0"/>
              </a:spcBef>
              <a:spcAft>
                <a:spcPts val="0"/>
              </a:spcAft>
              <a:buSzPts val="1800"/>
              <a:buFont typeface="Arial"/>
              <a:buNone/>
            </a:pPr>
            <a:r>
              <a:rPr b="0" i="0" lang="en-US" sz="1800" u="none" cap="none" strike="noStrike"/>
              <a:t>According to a recent survey, over ½ the females between the ages of 18-25 would prefer to be run over by a truck than be fat, 2/3 surveyed would rather be mean or stupid.</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685800" y="4360862"/>
            <a:ext cx="5486400" cy="4130675"/>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48" name="Shape 248"/>
          <p:cNvSpPr/>
          <p:nvPr>
            <p:ph idx="2" type="sldImg"/>
          </p:nvPr>
        </p:nvSpPr>
        <p:spPr>
          <a:xfrm>
            <a:off x="1135062" y="688975"/>
            <a:ext cx="4589462" cy="3441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685800" y="4360862"/>
            <a:ext cx="5486400" cy="4130675"/>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54" name="Shape 254"/>
          <p:cNvSpPr/>
          <p:nvPr>
            <p:ph idx="2" type="sldImg"/>
          </p:nvPr>
        </p:nvSpPr>
        <p:spPr>
          <a:xfrm>
            <a:off x="1135062" y="688975"/>
            <a:ext cx="4589462" cy="3441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txBox="1"/>
          <p:nvPr/>
        </p:nvSpPr>
        <p:spPr>
          <a:xfrm>
            <a:off x="3884612" y="8720137"/>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61" name="Shape 261"/>
          <p:cNvSpPr/>
          <p:nvPr>
            <p:ph idx="2" type="sldImg"/>
          </p:nvPr>
        </p:nvSpPr>
        <p:spPr>
          <a:xfrm>
            <a:off x="1135062" y="688975"/>
            <a:ext cx="4589462" cy="3441700"/>
          </a:xfrm>
          <a:custGeom>
            <a:pathLst>
              <a:path extrusionOk="0" h="120000" w="120000">
                <a:moveTo>
                  <a:pt x="0" y="0"/>
                </a:moveTo>
                <a:lnTo>
                  <a:pt x="120000" y="0"/>
                </a:lnTo>
                <a:lnTo>
                  <a:pt x="120000" y="120000"/>
                </a:lnTo>
                <a:lnTo>
                  <a:pt x="0" y="120000"/>
                </a:lnTo>
                <a:close/>
              </a:path>
            </a:pathLst>
          </a:custGeom>
          <a:noFill/>
          <a:ln>
            <a:noFill/>
          </a:ln>
        </p:spPr>
      </p:sp>
      <p:sp>
        <p:nvSpPr>
          <p:cNvPr id="262" name="Shape 262"/>
          <p:cNvSpPr txBox="1"/>
          <p:nvPr>
            <p:ph idx="1" type="body"/>
          </p:nvPr>
        </p:nvSpPr>
        <p:spPr>
          <a:xfrm>
            <a:off x="685800" y="4360862"/>
            <a:ext cx="5486400" cy="4130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800"/>
              <a:buFont typeface="Arial"/>
              <a:buNone/>
            </a:pPr>
            <a:r>
              <a:rPr b="0" i="0" lang="en-US" sz="1800" u="none" cap="none" strike="noStrike"/>
              <a:t>We are confronted by the images of “Ideal” bodies in social media,magazines, TV, movies, and billboards</a:t>
            </a:r>
            <a:r>
              <a:rPr lang="en-US"/>
              <a:t>, etc.</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360862"/>
            <a:ext cx="5486400" cy="4130675"/>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You can view more info here - </a:t>
            </a:r>
            <a:r>
              <a:rPr lang="en-US" u="sng">
                <a:solidFill>
                  <a:schemeClr val="hlink"/>
                </a:solidFill>
                <a:hlinkClick r:id="rId2"/>
              </a:rPr>
              <a:t>https://www.cosmosclinic.com.au/blog/bigorexia-growing-issue-among-men-experts-concerned/</a:t>
            </a:r>
            <a:r>
              <a:rPr lang="en-US"/>
              <a:t> </a:t>
            </a:r>
            <a:endParaRPr/>
          </a:p>
        </p:txBody>
      </p:sp>
      <p:sp>
        <p:nvSpPr>
          <p:cNvPr id="276" name="Shape 276"/>
          <p:cNvSpPr/>
          <p:nvPr>
            <p:ph idx="2" type="sldImg"/>
          </p:nvPr>
        </p:nvSpPr>
        <p:spPr>
          <a:xfrm>
            <a:off x="1135062" y="688975"/>
            <a:ext cx="4589462" cy="3441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txBox="1"/>
          <p:nvPr>
            <p:ph idx="1" type="body"/>
          </p:nvPr>
        </p:nvSpPr>
        <p:spPr>
          <a:xfrm>
            <a:off x="685800" y="4360862"/>
            <a:ext cx="5486400" cy="4130675"/>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83" name="Shape 283"/>
          <p:cNvSpPr/>
          <p:nvPr>
            <p:ph idx="2" type="sldImg"/>
          </p:nvPr>
        </p:nvSpPr>
        <p:spPr>
          <a:xfrm>
            <a:off x="1135062" y="688975"/>
            <a:ext cx="4589462" cy="3441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1135062" y="688975"/>
            <a:ext cx="4589400" cy="34416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60862"/>
            <a:ext cx="5486400" cy="41307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98" name="Shape 298"/>
          <p:cNvSpPr txBox="1"/>
          <p:nvPr>
            <p:ph idx="12" type="sldNum"/>
          </p:nvPr>
        </p:nvSpPr>
        <p:spPr>
          <a:xfrm>
            <a:off x="3884612" y="8720137"/>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1135062" y="688975"/>
            <a:ext cx="4589400" cy="34416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60862"/>
            <a:ext cx="5486400" cy="41307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Source: European Scientific Journal - </a:t>
            </a:r>
            <a:r>
              <a:rPr lang="en-US" u="sng">
                <a:solidFill>
                  <a:schemeClr val="hlink"/>
                </a:solidFill>
                <a:hlinkClick r:id="rId2"/>
              </a:rPr>
              <a:t>https://eujournal.org/index.php/esj/article/viewFile/9815/9318</a:t>
            </a:r>
            <a:r>
              <a:rPr lang="en-US"/>
              <a:t> </a:t>
            </a:r>
            <a:endParaRPr/>
          </a:p>
        </p:txBody>
      </p:sp>
      <p:sp>
        <p:nvSpPr>
          <p:cNvPr id="304" name="Shape 304"/>
          <p:cNvSpPr txBox="1"/>
          <p:nvPr>
            <p:ph idx="12" type="sldNum"/>
          </p:nvPr>
        </p:nvSpPr>
        <p:spPr>
          <a:xfrm>
            <a:off x="3884612" y="8720137"/>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1135062" y="688975"/>
            <a:ext cx="4589400" cy="34416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60862"/>
            <a:ext cx="5486400" cy="41307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93" name="Shape 93"/>
          <p:cNvSpPr txBox="1"/>
          <p:nvPr>
            <p:ph idx="12" type="sldNum"/>
          </p:nvPr>
        </p:nvSpPr>
        <p:spPr>
          <a:xfrm>
            <a:off x="3884612" y="8720137"/>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1135062" y="688975"/>
            <a:ext cx="4589400" cy="34416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60862"/>
            <a:ext cx="5486400" cy="41307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Source: </a:t>
            </a:r>
            <a:r>
              <a:rPr lang="en-US" sz="1000">
                <a:solidFill>
                  <a:srgbClr val="333333"/>
                </a:solidFill>
                <a:highlight>
                  <a:srgbClr val="FFFFFF"/>
                </a:highlight>
                <a:latin typeface="Lato"/>
                <a:ea typeface="Lato"/>
                <a:cs typeface="Lato"/>
                <a:sym typeface="Lato"/>
              </a:rPr>
              <a:t>Forest, A. L., &amp; Wood, J. V. (2012). When social networking is not working: Individuals with low self-esteem recognize but do not reap the benefits of self-disclosure on Facebook. Psychological Science, 23, 295–302. </a:t>
            </a:r>
            <a:endParaRPr/>
          </a:p>
        </p:txBody>
      </p:sp>
      <p:sp>
        <p:nvSpPr>
          <p:cNvPr id="310" name="Shape 310"/>
          <p:cNvSpPr txBox="1"/>
          <p:nvPr>
            <p:ph idx="12" type="sldNum"/>
          </p:nvPr>
        </p:nvSpPr>
        <p:spPr>
          <a:xfrm>
            <a:off x="3884612" y="8720137"/>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1135062" y="688975"/>
            <a:ext cx="4589400" cy="3441600"/>
          </a:xfrm>
          <a:custGeom>
            <a:pathLst>
              <a:path extrusionOk="0" h="120000" w="120000">
                <a:moveTo>
                  <a:pt x="0" y="0"/>
                </a:moveTo>
                <a:lnTo>
                  <a:pt x="120000" y="0"/>
                </a:lnTo>
                <a:lnTo>
                  <a:pt x="120000" y="120000"/>
                </a:lnTo>
                <a:lnTo>
                  <a:pt x="0" y="120000"/>
                </a:lnTo>
                <a:close/>
              </a:path>
            </a:pathLst>
          </a:custGeom>
        </p:spPr>
      </p:sp>
      <p:sp>
        <p:nvSpPr>
          <p:cNvPr id="315" name="Shape 315"/>
          <p:cNvSpPr txBox="1"/>
          <p:nvPr>
            <p:ph idx="1" type="body"/>
          </p:nvPr>
        </p:nvSpPr>
        <p:spPr>
          <a:xfrm>
            <a:off x="685800" y="4360862"/>
            <a:ext cx="5486400" cy="41307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Source: </a:t>
            </a:r>
            <a:r>
              <a:rPr lang="en-US" sz="1000">
                <a:solidFill>
                  <a:srgbClr val="333333"/>
                </a:solidFill>
                <a:highlight>
                  <a:srgbClr val="FFFFFF"/>
                </a:highlight>
                <a:latin typeface="Lato"/>
                <a:ea typeface="Lato"/>
                <a:cs typeface="Lato"/>
                <a:sym typeface="Lato"/>
              </a:rPr>
              <a:t>Forest, A. L., &amp; Wood, J. V. (2012). When social networking is not working: Individuals with low self-esteem recognize but do not reap the benefits of self-disclosure on Facebook. Psychological Science, 23, 295–302. </a:t>
            </a:r>
            <a:endParaRPr/>
          </a:p>
        </p:txBody>
      </p:sp>
      <p:sp>
        <p:nvSpPr>
          <p:cNvPr id="316" name="Shape 316"/>
          <p:cNvSpPr txBox="1"/>
          <p:nvPr>
            <p:ph idx="12" type="sldNum"/>
          </p:nvPr>
        </p:nvSpPr>
        <p:spPr>
          <a:xfrm>
            <a:off x="3884612" y="8720137"/>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p:nvPr>
            <p:ph idx="2" type="sldImg"/>
          </p:nvPr>
        </p:nvSpPr>
        <p:spPr>
          <a:xfrm>
            <a:off x="1135062" y="688975"/>
            <a:ext cx="4589400" cy="3441600"/>
          </a:xfrm>
          <a:custGeom>
            <a:pathLst>
              <a:path extrusionOk="0" h="120000" w="120000">
                <a:moveTo>
                  <a:pt x="0" y="0"/>
                </a:moveTo>
                <a:lnTo>
                  <a:pt x="120000" y="0"/>
                </a:lnTo>
                <a:lnTo>
                  <a:pt x="120000" y="120000"/>
                </a:lnTo>
                <a:lnTo>
                  <a:pt x="0" y="120000"/>
                </a:lnTo>
                <a:close/>
              </a:path>
            </a:pathLst>
          </a:custGeom>
        </p:spPr>
      </p:sp>
      <p:sp>
        <p:nvSpPr>
          <p:cNvPr id="321" name="Shape 321"/>
          <p:cNvSpPr txBox="1"/>
          <p:nvPr>
            <p:ph idx="1" type="body"/>
          </p:nvPr>
        </p:nvSpPr>
        <p:spPr>
          <a:xfrm>
            <a:off x="685800" y="4360862"/>
            <a:ext cx="5486400" cy="41307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22" name="Shape 322"/>
          <p:cNvSpPr txBox="1"/>
          <p:nvPr>
            <p:ph idx="12" type="sldNum"/>
          </p:nvPr>
        </p:nvSpPr>
        <p:spPr>
          <a:xfrm>
            <a:off x="3884612" y="8720137"/>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txBox="1"/>
          <p:nvPr/>
        </p:nvSpPr>
        <p:spPr>
          <a:xfrm>
            <a:off x="3884612" y="8720137"/>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27" name="Shape 327"/>
          <p:cNvSpPr/>
          <p:nvPr>
            <p:ph idx="2" type="sldImg"/>
          </p:nvPr>
        </p:nvSpPr>
        <p:spPr>
          <a:xfrm>
            <a:off x="1135062" y="688975"/>
            <a:ext cx="4589462" cy="3441700"/>
          </a:xfrm>
          <a:custGeom>
            <a:pathLst>
              <a:path extrusionOk="0" h="120000" w="120000">
                <a:moveTo>
                  <a:pt x="0" y="0"/>
                </a:moveTo>
                <a:lnTo>
                  <a:pt x="120000" y="0"/>
                </a:lnTo>
                <a:lnTo>
                  <a:pt x="120000" y="120000"/>
                </a:lnTo>
                <a:lnTo>
                  <a:pt x="0" y="120000"/>
                </a:lnTo>
                <a:close/>
              </a:path>
            </a:pathLst>
          </a:custGeom>
          <a:noFill/>
          <a:ln>
            <a:noFill/>
          </a:ln>
        </p:spPr>
      </p:sp>
      <p:sp>
        <p:nvSpPr>
          <p:cNvPr id="328" name="Shape 328"/>
          <p:cNvSpPr txBox="1"/>
          <p:nvPr>
            <p:ph idx="1" type="body"/>
          </p:nvPr>
        </p:nvSpPr>
        <p:spPr>
          <a:xfrm>
            <a:off x="685800" y="4360862"/>
            <a:ext cx="5486400" cy="4130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800"/>
              <a:buFont typeface="Arial"/>
              <a:buNone/>
            </a:pPr>
            <a:r>
              <a:t/>
            </a:r>
            <a:endParaRPr b="0" i="0" sz="1800" u="none" cap="none" strike="noStrike"/>
          </a:p>
          <a:p>
            <a:pPr indent="0" lvl="0" marL="0" marR="0" rtl="0" algn="l">
              <a:spcBef>
                <a:spcPts val="0"/>
              </a:spcBef>
              <a:spcAft>
                <a:spcPts val="0"/>
              </a:spcAft>
              <a:buSzPts val="1800"/>
              <a:buFont typeface="Arial"/>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txBox="1"/>
          <p:nvPr/>
        </p:nvSpPr>
        <p:spPr>
          <a:xfrm>
            <a:off x="3884612" y="8720137"/>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34" name="Shape 334"/>
          <p:cNvSpPr/>
          <p:nvPr>
            <p:ph idx="2" type="sldImg"/>
          </p:nvPr>
        </p:nvSpPr>
        <p:spPr>
          <a:xfrm>
            <a:off x="1135062" y="688975"/>
            <a:ext cx="4589400" cy="3441600"/>
          </a:xfrm>
          <a:custGeom>
            <a:pathLst>
              <a:path extrusionOk="0" h="120000" w="120000">
                <a:moveTo>
                  <a:pt x="0" y="0"/>
                </a:moveTo>
                <a:lnTo>
                  <a:pt x="120000" y="0"/>
                </a:lnTo>
                <a:lnTo>
                  <a:pt x="120000" y="120000"/>
                </a:lnTo>
                <a:lnTo>
                  <a:pt x="0" y="120000"/>
                </a:lnTo>
                <a:close/>
              </a:path>
            </a:pathLst>
          </a:custGeom>
          <a:noFill/>
          <a:ln>
            <a:noFill/>
          </a:ln>
        </p:spPr>
      </p:sp>
      <p:sp>
        <p:nvSpPr>
          <p:cNvPr id="335" name="Shape 335"/>
          <p:cNvSpPr txBox="1"/>
          <p:nvPr>
            <p:ph idx="1" type="body"/>
          </p:nvPr>
        </p:nvSpPr>
        <p:spPr>
          <a:xfrm>
            <a:off x="685800" y="4360862"/>
            <a:ext cx="5486400" cy="41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800"/>
              <a:buFont typeface="Arial"/>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1135062" y="688975"/>
            <a:ext cx="4589400" cy="3441600"/>
          </a:xfrm>
          <a:custGeom>
            <a:pathLst>
              <a:path extrusionOk="0" h="120000" w="120000">
                <a:moveTo>
                  <a:pt x="0" y="0"/>
                </a:moveTo>
                <a:lnTo>
                  <a:pt x="120000" y="0"/>
                </a:lnTo>
                <a:lnTo>
                  <a:pt x="120000" y="120000"/>
                </a:lnTo>
                <a:lnTo>
                  <a:pt x="0" y="120000"/>
                </a:lnTo>
                <a:close/>
              </a:path>
            </a:pathLst>
          </a:custGeom>
        </p:spPr>
      </p:sp>
      <p:sp>
        <p:nvSpPr>
          <p:cNvPr id="340" name="Shape 340"/>
          <p:cNvSpPr txBox="1"/>
          <p:nvPr>
            <p:ph idx="1" type="body"/>
          </p:nvPr>
        </p:nvSpPr>
        <p:spPr>
          <a:xfrm>
            <a:off x="685800" y="4360862"/>
            <a:ext cx="5486400" cy="41307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41" name="Shape 341"/>
          <p:cNvSpPr txBox="1"/>
          <p:nvPr>
            <p:ph idx="12" type="sldNum"/>
          </p:nvPr>
        </p:nvSpPr>
        <p:spPr>
          <a:xfrm>
            <a:off x="3884612" y="8720137"/>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360862"/>
            <a:ext cx="5486400" cy="4130675"/>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here are some possible definitions of body image</a:t>
            </a:r>
            <a:endParaRPr/>
          </a:p>
        </p:txBody>
      </p:sp>
      <p:sp>
        <p:nvSpPr>
          <p:cNvPr id="98" name="Shape 98"/>
          <p:cNvSpPr/>
          <p:nvPr>
            <p:ph idx="2" type="sldImg"/>
          </p:nvPr>
        </p:nvSpPr>
        <p:spPr>
          <a:xfrm>
            <a:off x="1135062" y="688975"/>
            <a:ext cx="4589462" cy="3441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60862"/>
            <a:ext cx="5486400" cy="4130675"/>
          </a:xfrm>
          <a:prstGeom prst="rect">
            <a:avLst/>
          </a:prstGeom>
        </p:spPr>
        <p:txBody>
          <a:bodyPr anchorCtr="0" anchor="t" bIns="45700" lIns="91425" spcFirstLastPara="1" rIns="91425" wrap="square" tIns="45700">
            <a:noAutofit/>
          </a:bodyPr>
          <a:lstStyle/>
          <a:p>
            <a:pPr indent="0" lvl="0" marL="0">
              <a:spcBef>
                <a:spcPts val="0"/>
              </a:spcBef>
              <a:spcAft>
                <a:spcPts val="0"/>
              </a:spcAft>
              <a:buClr>
                <a:schemeClr val="dk1"/>
              </a:buClr>
              <a:buSzPts val="1100"/>
              <a:buFont typeface="Arial"/>
              <a:buNone/>
            </a:pPr>
            <a:r>
              <a:rPr lang="en-US">
                <a:solidFill>
                  <a:schemeClr val="dk1"/>
                </a:solidFill>
              </a:rPr>
              <a:t>here are some possible definitions of body image</a:t>
            </a:r>
            <a:endParaRPr>
              <a:solidFill>
                <a:schemeClr val="dk1"/>
              </a:solidFill>
            </a:endParaRPr>
          </a:p>
          <a:p>
            <a:pPr indent="0" lvl="0" marL="0">
              <a:spcBef>
                <a:spcPts val="0"/>
              </a:spcBef>
              <a:spcAft>
                <a:spcPts val="0"/>
              </a:spcAft>
              <a:buNone/>
            </a:pPr>
            <a:r>
              <a:t/>
            </a:r>
            <a:endParaRPr/>
          </a:p>
        </p:txBody>
      </p:sp>
      <p:sp>
        <p:nvSpPr>
          <p:cNvPr id="105" name="Shape 105"/>
          <p:cNvSpPr/>
          <p:nvPr>
            <p:ph idx="2" type="sldImg"/>
          </p:nvPr>
        </p:nvSpPr>
        <p:spPr>
          <a:xfrm>
            <a:off x="1135062" y="688975"/>
            <a:ext cx="4589462" cy="3441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1135062" y="688975"/>
            <a:ext cx="4589400" cy="34416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60862"/>
            <a:ext cx="5486400" cy="41307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rPr lang="en-US"/>
              <a:t>this is meant to be a rhetorical question</a:t>
            </a:r>
            <a:endParaRPr/>
          </a:p>
        </p:txBody>
      </p:sp>
      <p:sp>
        <p:nvSpPr>
          <p:cNvPr id="112" name="Shape 112"/>
          <p:cNvSpPr txBox="1"/>
          <p:nvPr>
            <p:ph idx="12" type="sldNum"/>
          </p:nvPr>
        </p:nvSpPr>
        <p:spPr>
          <a:xfrm>
            <a:off x="3884612" y="8720137"/>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txBox="1"/>
          <p:nvPr>
            <p:ph idx="1" type="body"/>
          </p:nvPr>
        </p:nvSpPr>
        <p:spPr>
          <a:xfrm>
            <a:off x="685800" y="4360862"/>
            <a:ext cx="5486400" cy="4130675"/>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most of us fall somewhere in the middle but it is a continuum that is always shifting.</a:t>
            </a:r>
            <a:endParaRPr/>
          </a:p>
        </p:txBody>
      </p:sp>
      <p:sp>
        <p:nvSpPr>
          <p:cNvPr id="117" name="Shape 117"/>
          <p:cNvSpPr/>
          <p:nvPr>
            <p:ph idx="2" type="sldImg"/>
          </p:nvPr>
        </p:nvSpPr>
        <p:spPr>
          <a:xfrm>
            <a:off x="1135062" y="688975"/>
            <a:ext cx="4589462" cy="3441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1135062" y="688975"/>
            <a:ext cx="4589400" cy="34416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60862"/>
            <a:ext cx="5486400" cy="41307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129" name="Shape 129"/>
          <p:cNvSpPr txBox="1"/>
          <p:nvPr>
            <p:ph idx="12" type="sldNum"/>
          </p:nvPr>
        </p:nvSpPr>
        <p:spPr>
          <a:xfrm>
            <a:off x="3884612" y="8720137"/>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1135062" y="688975"/>
            <a:ext cx="4589400" cy="34416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60862"/>
            <a:ext cx="5486400" cy="41307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rPr lang="en-US"/>
              <a:t>It is a good idea to print this slide and hand to each group to help frame the conversation as they walk and talk.</a:t>
            </a:r>
            <a:endParaRPr/>
          </a:p>
        </p:txBody>
      </p:sp>
      <p:sp>
        <p:nvSpPr>
          <p:cNvPr id="135" name="Shape 135"/>
          <p:cNvSpPr txBox="1"/>
          <p:nvPr>
            <p:ph idx="12" type="sldNum"/>
          </p:nvPr>
        </p:nvSpPr>
        <p:spPr>
          <a:xfrm>
            <a:off x="3884612" y="8720137"/>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Shape 14"/>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Shape 15"/>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Shape 1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Shape 49"/>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Shape 50"/>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Shape 5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4" name="Shape 54"/>
        <p:cNvGrpSpPr/>
        <p:nvPr/>
      </p:nvGrpSpPr>
      <p:grpSpPr>
        <a:xfrm>
          <a:off x="0" y="0"/>
          <a:ext cx="0" cy="0"/>
          <a:chOff x="0" y="0"/>
          <a:chExt cx="0" cy="0"/>
        </a:xfrm>
      </p:grpSpPr>
      <p:sp>
        <p:nvSpPr>
          <p:cNvPr id="55" name="Shape 5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Impact"/>
              <a:buNone/>
              <a:defRPr b="0" i="0" sz="4400" u="none" cap="none" strike="noStrike">
                <a:solidFill>
                  <a:schemeClr val="dk1"/>
                </a:solidFill>
                <a:latin typeface="Impact"/>
                <a:ea typeface="Impact"/>
                <a:cs typeface="Impact"/>
                <a:sym typeface="Impac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56" name="Shape 5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160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16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57" name="Shape 5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58" name="Shape 5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59" name="Shape 5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1pPr>
            <a:lvl2pPr indent="0" lvl="1"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2pPr>
            <a:lvl3pPr indent="0" lvl="2"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3pPr>
            <a:lvl4pPr indent="0" lvl="3"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4pPr>
            <a:lvl5pPr indent="0" lvl="4"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5pPr>
            <a:lvl6pPr indent="0" lvl="5"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6pPr>
            <a:lvl7pPr indent="0" lvl="6"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7pPr>
            <a:lvl8pPr indent="0" lvl="7"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8pPr>
            <a:lvl9pPr indent="0" lvl="8"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9pPr>
          </a:lstStyle>
          <a:p>
            <a:pPr indent="0" lvl="0" marL="0">
              <a:spcBef>
                <a:spcPts val="0"/>
              </a:spcBef>
              <a:spcAft>
                <a:spcPts val="0"/>
              </a:spcAft>
              <a:buNone/>
            </a:pPr>
            <a:fld id="{00000000-1234-1234-1234-123412341234}" type="slidenum">
              <a:rPr lang="en-US"/>
              <a:t>‹#›</a:t>
            </a:fld>
            <a:endParaRPr sz="1000">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4 Content" type="fourObj">
  <p:cSld name="FOUR_OBJECTS">
    <p:spTree>
      <p:nvGrpSpPr>
        <p:cNvPr id="60" name="Shape 60"/>
        <p:cNvGrpSpPr/>
        <p:nvPr/>
      </p:nvGrpSpPr>
      <p:grpSpPr>
        <a:xfrm>
          <a:off x="0" y="0"/>
          <a:ext cx="0" cy="0"/>
          <a:chOff x="0" y="0"/>
          <a:chExt cx="0" cy="0"/>
        </a:xfrm>
      </p:grpSpPr>
      <p:sp>
        <p:nvSpPr>
          <p:cNvPr id="61" name="Shape 61"/>
          <p:cNvSpPr txBox="1"/>
          <p:nvPr>
            <p:ph type="title"/>
          </p:nvPr>
        </p:nvSpPr>
        <p:spPr>
          <a:xfrm>
            <a:off x="1370013" y="301625"/>
            <a:ext cx="73137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Impact"/>
              <a:buNone/>
              <a:defRPr b="0" i="0" sz="4400" u="none" cap="none" strike="noStrike">
                <a:solidFill>
                  <a:schemeClr val="dk1"/>
                </a:solidFill>
                <a:latin typeface="Impact"/>
                <a:ea typeface="Impact"/>
                <a:cs typeface="Impact"/>
                <a:sym typeface="Impac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62" name="Shape 62"/>
          <p:cNvSpPr txBox="1"/>
          <p:nvPr>
            <p:ph idx="1" type="body"/>
          </p:nvPr>
        </p:nvSpPr>
        <p:spPr>
          <a:xfrm>
            <a:off x="1370013" y="1827213"/>
            <a:ext cx="3579900" cy="19812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160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16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63" name="Shape 63"/>
          <p:cNvSpPr txBox="1"/>
          <p:nvPr>
            <p:ph idx="2" type="body"/>
          </p:nvPr>
        </p:nvSpPr>
        <p:spPr>
          <a:xfrm>
            <a:off x="5102225" y="1827213"/>
            <a:ext cx="3581400" cy="19812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160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16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64" name="Shape 64"/>
          <p:cNvSpPr txBox="1"/>
          <p:nvPr>
            <p:ph idx="3" type="body"/>
          </p:nvPr>
        </p:nvSpPr>
        <p:spPr>
          <a:xfrm>
            <a:off x="1370013" y="3960813"/>
            <a:ext cx="3579900" cy="19812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160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16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65" name="Shape 65"/>
          <p:cNvSpPr txBox="1"/>
          <p:nvPr>
            <p:ph idx="4" type="body"/>
          </p:nvPr>
        </p:nvSpPr>
        <p:spPr>
          <a:xfrm>
            <a:off x="5102225" y="3960813"/>
            <a:ext cx="3581400" cy="19812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160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16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66" name="Shape 6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67" name="Shape 6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68" name="Shape 6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1pPr>
            <a:lvl2pPr indent="0" lvl="1"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2pPr>
            <a:lvl3pPr indent="0" lvl="2"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3pPr>
            <a:lvl4pPr indent="0" lvl="3"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4pPr>
            <a:lvl5pPr indent="0" lvl="4"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5pPr>
            <a:lvl6pPr indent="0" lvl="5"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6pPr>
            <a:lvl7pPr indent="0" lvl="6"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7pPr>
            <a:lvl8pPr indent="0" lvl="7"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8pPr>
            <a:lvl9pPr indent="0" lvl="8"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9pPr>
          </a:lstStyle>
          <a:p>
            <a:pPr indent="0" lvl="0" marL="0">
              <a:spcBef>
                <a:spcPts val="0"/>
              </a:spcBef>
              <a:spcAft>
                <a:spcPts val="0"/>
              </a:spcAft>
              <a:buNone/>
            </a:pPr>
            <a:fld id="{00000000-1234-1234-1234-123412341234}" type="slidenum">
              <a:rPr lang="en-US"/>
              <a:t>‹#›</a:t>
            </a:fld>
            <a:endParaRPr sz="1000">
              <a:solidFill>
                <a:schemeClr val="dk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9" name="Shape 69"/>
        <p:cNvGrpSpPr/>
        <p:nvPr/>
      </p:nvGrpSpPr>
      <p:grpSpPr>
        <a:xfrm>
          <a:off x="0" y="0"/>
          <a:ext cx="0" cy="0"/>
          <a:chOff x="0" y="0"/>
          <a:chExt cx="0" cy="0"/>
        </a:xfrm>
      </p:grpSpPr>
      <p:sp>
        <p:nvSpPr>
          <p:cNvPr id="70" name="Shape 7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Impact"/>
              <a:buNone/>
              <a:defRPr b="0" i="0" sz="4400" u="none" cap="none" strike="noStrike">
                <a:solidFill>
                  <a:schemeClr val="dk1"/>
                </a:solidFill>
                <a:latin typeface="Impact"/>
                <a:ea typeface="Impact"/>
                <a:cs typeface="Impact"/>
                <a:sym typeface="Impac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71" name="Shape 71"/>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Times New Roman"/>
                <a:ea typeface="Times New Roman"/>
                <a:cs typeface="Times New Roman"/>
                <a:sym typeface="Times New Roman"/>
              </a:defRPr>
            </a:lvl1pPr>
            <a:lvl2pPr indent="-381000" lvl="1" marL="914400" marR="0" rtl="0" algn="l">
              <a:spcBef>
                <a:spcPts val="16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spcBef>
                <a:spcPts val="16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spcBef>
                <a:spcPts val="16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16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spcBef>
                <a:spcPts val="16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spcBef>
                <a:spcPts val="16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spcBef>
                <a:spcPts val="1600"/>
              </a:spcBef>
              <a:spcAft>
                <a:spcPts val="160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72" name="Shape 72"/>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Times New Roman"/>
                <a:ea typeface="Times New Roman"/>
                <a:cs typeface="Times New Roman"/>
                <a:sym typeface="Times New Roman"/>
              </a:defRPr>
            </a:lvl1pPr>
            <a:lvl2pPr indent="-381000" lvl="1" marL="914400" marR="0" rtl="0" algn="l">
              <a:spcBef>
                <a:spcPts val="16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spcBef>
                <a:spcPts val="16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spcBef>
                <a:spcPts val="16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spcBef>
                <a:spcPts val="16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16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spcBef>
                <a:spcPts val="16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spcBef>
                <a:spcPts val="16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spcBef>
                <a:spcPts val="1600"/>
              </a:spcBef>
              <a:spcAft>
                <a:spcPts val="160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73" name="Shape 7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74" name="Shape 7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75" name="Shape 7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1pPr>
            <a:lvl2pPr indent="0" lvl="1"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2pPr>
            <a:lvl3pPr indent="0" lvl="2"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3pPr>
            <a:lvl4pPr indent="0" lvl="3"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4pPr>
            <a:lvl5pPr indent="0" lvl="4"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5pPr>
            <a:lvl6pPr indent="0" lvl="5"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6pPr>
            <a:lvl7pPr indent="0" lvl="6"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7pPr>
            <a:lvl8pPr indent="0" lvl="7"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8pPr>
            <a:lvl9pPr indent="0" lvl="8" marL="0" marR="0" rtl="0" algn="r">
              <a:lnSpc>
                <a:spcPct val="100000"/>
              </a:lnSpc>
              <a:spcBef>
                <a:spcPts val="0"/>
              </a:spcBef>
              <a:spcAft>
                <a:spcPts val="0"/>
              </a:spcAft>
              <a:buClr>
                <a:srgbClr val="898989"/>
              </a:buClr>
              <a:buSzPts val="1200"/>
              <a:buFont typeface="Verdana"/>
              <a:buNone/>
              <a:defRPr b="0" i="0" sz="1200" u="none">
                <a:solidFill>
                  <a:srgbClr val="898989"/>
                </a:solidFill>
                <a:latin typeface="Verdana"/>
                <a:ea typeface="Verdana"/>
                <a:cs typeface="Verdana"/>
                <a:sym typeface="Verdana"/>
              </a:defRPr>
            </a:lvl9pPr>
          </a:lstStyle>
          <a:p>
            <a:pPr indent="0" lvl="0" marL="0">
              <a:spcBef>
                <a:spcPts val="0"/>
              </a:spcBef>
              <a:spcAft>
                <a:spcPts val="0"/>
              </a:spcAft>
              <a:buNone/>
            </a:pPr>
            <a:fld id="{00000000-1234-1234-1234-123412341234}" type="slidenum">
              <a:rPr lang="en-US"/>
              <a:t>‹#›</a:t>
            </a:fld>
            <a:endParaRPr sz="1000">
              <a:solidFill>
                <a:schemeClr val="dk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Shape 18"/>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Shape 1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Shape 21"/>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Shape 2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Shape 25"/>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Shape 26"/>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Shape 30"/>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Shape 3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Shape 33"/>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Shape 34"/>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Shape 3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6" name="Shape 36"/>
        <p:cNvGrpSpPr/>
        <p:nvPr/>
      </p:nvGrpSpPr>
      <p:grpSpPr>
        <a:xfrm>
          <a:off x="0" y="0"/>
          <a:ext cx="0" cy="0"/>
          <a:chOff x="0" y="0"/>
          <a:chExt cx="0" cy="0"/>
        </a:xfrm>
      </p:grpSpPr>
      <p:sp>
        <p:nvSpPr>
          <p:cNvPr id="37" name="Shape 37"/>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Shape 3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Shape 40"/>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Shape 41"/>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Shape 42"/>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Shape 4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Shape 46"/>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7" name="Shape 4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 name="Shape 1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12" name="Shape 1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PpFBKeuKf7M" TargetMode="Externa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youtube.com/watch?v=iYhCn0jf46U" TargetMode="Externa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10" Type="http://schemas.openxmlformats.org/officeDocument/2006/relationships/image" Target="../media/image5.jpg"/><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2.jpg"/><Relationship Id="rId4" Type="http://schemas.openxmlformats.org/officeDocument/2006/relationships/image" Target="../media/image10.jpg"/><Relationship Id="rId9" Type="http://schemas.openxmlformats.org/officeDocument/2006/relationships/image" Target="../media/image7.jpg"/><Relationship Id="rId5" Type="http://schemas.openxmlformats.org/officeDocument/2006/relationships/image" Target="../media/image11.jpg"/><Relationship Id="rId6" Type="http://schemas.openxmlformats.org/officeDocument/2006/relationships/image" Target="../media/image6.jpg"/><Relationship Id="rId7" Type="http://schemas.openxmlformats.org/officeDocument/2006/relationships/image" Target="../media/image15.jpg"/><Relationship Id="rId8"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jpg"/><Relationship Id="rId4" Type="http://schemas.openxmlformats.org/officeDocument/2006/relationships/image" Target="../media/image9.jpg"/><Relationship Id="rId5" Type="http://schemas.openxmlformats.org/officeDocument/2006/relationships/image" Target="../media/image13.jpg"/><Relationship Id="rId6" Type="http://schemas.openxmlformats.org/officeDocument/2006/relationships/image" Target="../media/image20.jpg"/><Relationship Id="rId7" Type="http://schemas.openxmlformats.org/officeDocument/2006/relationships/image" Target="../media/image16.jpg"/><Relationship Id="rId8"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5.jpg"/></Relationships>
</file>

<file path=ppt/slides/_rels/slide25.xml.rels><?xml version="1.0" encoding="UTF-8" standalone="yes"?><Relationships xmlns="http://schemas.openxmlformats.org/package/2006/relationships"><Relationship Id="rId10" Type="http://schemas.openxmlformats.org/officeDocument/2006/relationships/image" Target="../media/image25.jpg"/><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3.png"/><Relationship Id="rId4" Type="http://schemas.openxmlformats.org/officeDocument/2006/relationships/image" Target="../media/image24.jpg"/><Relationship Id="rId9" Type="http://schemas.openxmlformats.org/officeDocument/2006/relationships/image" Target="../media/image27.jpg"/><Relationship Id="rId5" Type="http://schemas.openxmlformats.org/officeDocument/2006/relationships/image" Target="../media/image38.jpg"/><Relationship Id="rId6" Type="http://schemas.openxmlformats.org/officeDocument/2006/relationships/image" Target="../media/image19.jpg"/><Relationship Id="rId7" Type="http://schemas.openxmlformats.org/officeDocument/2006/relationships/image" Target="../media/image17.jpg"/><Relationship Id="rId8"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31.jpg"/><Relationship Id="rId4" Type="http://schemas.openxmlformats.org/officeDocument/2006/relationships/image" Target="../media/image30.jpg"/><Relationship Id="rId5" Type="http://schemas.openxmlformats.org/officeDocument/2006/relationships/image" Target="../media/image34.jpg"/><Relationship Id="rId6" Type="http://schemas.openxmlformats.org/officeDocument/2006/relationships/image" Target="../media/image33.jpg"/><Relationship Id="rId7" Type="http://schemas.openxmlformats.org/officeDocument/2006/relationships/image" Target="../media/image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docs.google.com/document/d/1oeQo48txnllWOUVe_S0BVeBIZL5SbUKUDncsUcg9oOY/edit?usp=sharing" TargetMode="External"/><Relationship Id="rId4" Type="http://schemas.openxmlformats.org/officeDocument/2006/relationships/hyperlink" Target="https://docs.google.com/document/d/1Sd3X5f_0bOQq8Izv0AMnp-wSiqvIDBkWbPp_odB2HBY/edit?usp=sharing" TargetMode="External"/><Relationship Id="rId5" Type="http://schemas.openxmlformats.org/officeDocument/2006/relationships/hyperlink" Target="https://docs.google.com/document/d/1jR71NbXGYBfEuhOWb9ZlBc0R_AL0aCVZr7eyBHDelNw/edit?usp=sharing" TargetMode="External"/><Relationship Id="rId6" Type="http://schemas.openxmlformats.org/officeDocument/2006/relationships/hyperlink" Target="https://docs.google.com/document/d/1MKPbKodg4wSUwMM0H14kC7KfUcHN2N6oMMm3OxAdwV4/edit?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type="ctrTitle"/>
          </p:nvPr>
        </p:nvSpPr>
        <p:spPr>
          <a:xfrm>
            <a:off x="254550" y="295625"/>
            <a:ext cx="8634900" cy="1444500"/>
          </a:xfrm>
          <a:prstGeom prst="rect">
            <a:avLst/>
          </a:prstGeom>
          <a:noFill/>
          <a:ln>
            <a:noFill/>
          </a:ln>
        </p:spPr>
        <p:txBody>
          <a:bodyPr anchorCtr="0" anchor="ctr" bIns="45700" lIns="91425" spcFirstLastPara="1" rIns="91425" wrap="square" tIns="45700">
            <a:noAutofit/>
          </a:bodyPr>
          <a:lstStyle/>
          <a:p>
            <a:pPr indent="0" lvl="0" marL="0" marR="0" rtl="0">
              <a:lnSpc>
                <a:spcPct val="100000"/>
              </a:lnSpc>
              <a:spcBef>
                <a:spcPts val="0"/>
              </a:spcBef>
              <a:spcAft>
                <a:spcPts val="0"/>
              </a:spcAft>
              <a:buClr>
                <a:schemeClr val="dk1"/>
              </a:buClr>
              <a:buSzPts val="4400"/>
              <a:buFont typeface="Impact"/>
              <a:buNone/>
            </a:pPr>
            <a:r>
              <a:rPr b="1" lang="en-US" sz="4800">
                <a:latin typeface="Francois One"/>
                <a:ea typeface="Francois One"/>
                <a:cs typeface="Francois One"/>
                <a:sym typeface="Francois One"/>
              </a:rPr>
              <a:t>Building One’s </a:t>
            </a:r>
            <a:br>
              <a:rPr b="1" lang="en-US" sz="4800">
                <a:latin typeface="Francois One"/>
                <a:ea typeface="Francois One"/>
                <a:cs typeface="Francois One"/>
                <a:sym typeface="Francois One"/>
              </a:rPr>
            </a:br>
            <a:r>
              <a:rPr b="1" lang="en-US" sz="4800">
                <a:latin typeface="Francois One"/>
                <a:ea typeface="Francois One"/>
                <a:cs typeface="Francois One"/>
                <a:sym typeface="Francois One"/>
              </a:rPr>
              <a:t>Self-Esteem and Self-Image</a:t>
            </a:r>
            <a:endParaRPr b="1" sz="4800">
              <a:latin typeface="Francois One"/>
              <a:ea typeface="Francois One"/>
              <a:cs typeface="Francois One"/>
              <a:sym typeface="Francois One"/>
            </a:endParaRPr>
          </a:p>
        </p:txBody>
      </p:sp>
      <p:pic>
        <p:nvPicPr>
          <p:cNvPr id="82" name="Shape 82"/>
          <p:cNvPicPr preferRelativeResize="0"/>
          <p:nvPr/>
        </p:nvPicPr>
        <p:blipFill>
          <a:blip r:embed="rId3">
            <a:alphaModFix/>
          </a:blip>
          <a:stretch>
            <a:fillRect/>
          </a:stretch>
        </p:blipFill>
        <p:spPr>
          <a:xfrm>
            <a:off x="815600" y="1975100"/>
            <a:ext cx="7512778" cy="45780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sz="6000">
                <a:latin typeface="Francois One"/>
                <a:ea typeface="Francois One"/>
                <a:cs typeface="Francois One"/>
                <a:sym typeface="Francois One"/>
              </a:rPr>
              <a:t>What does the term </a:t>
            </a:r>
            <a:br>
              <a:rPr lang="en-US" sz="6000">
                <a:latin typeface="Francois One"/>
                <a:ea typeface="Francois One"/>
                <a:cs typeface="Francois One"/>
                <a:sym typeface="Francois One"/>
              </a:rPr>
            </a:br>
            <a:r>
              <a:rPr lang="en-US" sz="6000">
                <a:latin typeface="Francois One"/>
                <a:ea typeface="Francois One"/>
                <a:cs typeface="Francois One"/>
                <a:sym typeface="Francois One"/>
              </a:rPr>
              <a:t>“</a:t>
            </a:r>
            <a:r>
              <a:rPr i="1" lang="en-US" sz="6000">
                <a:solidFill>
                  <a:srgbClr val="0000FF"/>
                </a:solidFill>
                <a:latin typeface="Francois One"/>
                <a:ea typeface="Francois One"/>
                <a:cs typeface="Francois One"/>
                <a:sym typeface="Francois One"/>
              </a:rPr>
              <a:t>self-</a:t>
            </a:r>
            <a:r>
              <a:rPr i="1" lang="en-US" sz="6000">
                <a:solidFill>
                  <a:srgbClr val="0000FF"/>
                </a:solidFill>
                <a:latin typeface="Francois One"/>
                <a:ea typeface="Francois One"/>
                <a:cs typeface="Francois One"/>
                <a:sym typeface="Francois One"/>
              </a:rPr>
              <a:t>image</a:t>
            </a:r>
            <a:r>
              <a:rPr lang="en-US" sz="6000">
                <a:latin typeface="Francois One"/>
                <a:ea typeface="Francois One"/>
                <a:cs typeface="Francois One"/>
                <a:sym typeface="Francois One"/>
              </a:rPr>
              <a:t>” </a:t>
            </a:r>
            <a:br>
              <a:rPr lang="en-US" sz="6000">
                <a:latin typeface="Francois One"/>
                <a:ea typeface="Francois One"/>
                <a:cs typeface="Francois One"/>
                <a:sym typeface="Francois One"/>
              </a:rPr>
            </a:br>
            <a:r>
              <a:rPr lang="en-US" sz="6000">
                <a:latin typeface="Francois One"/>
                <a:ea typeface="Francois One"/>
                <a:cs typeface="Francois One"/>
                <a:sym typeface="Francois One"/>
              </a:rPr>
              <a:t>mean to you?</a:t>
            </a:r>
            <a:endParaRPr sz="6000">
              <a:latin typeface="Francois One"/>
              <a:ea typeface="Francois One"/>
              <a:cs typeface="Francois One"/>
              <a:sym typeface="Francois On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1105600"/>
            <a:ext cx="8520600" cy="11223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i="1" lang="en-US" sz="6000">
                <a:solidFill>
                  <a:srgbClr val="0000FF"/>
                </a:solidFill>
                <a:latin typeface="Francois One"/>
                <a:ea typeface="Francois One"/>
                <a:cs typeface="Francois One"/>
                <a:sym typeface="Francois One"/>
              </a:rPr>
              <a:t>S</a:t>
            </a:r>
            <a:r>
              <a:rPr i="1" lang="en-US" sz="6000">
                <a:solidFill>
                  <a:srgbClr val="0000FF"/>
                </a:solidFill>
                <a:latin typeface="Francois One"/>
                <a:ea typeface="Francois One"/>
                <a:cs typeface="Francois One"/>
                <a:sym typeface="Francois One"/>
              </a:rPr>
              <a:t>elf-image </a:t>
            </a:r>
            <a:r>
              <a:rPr i="1" lang="en-US" sz="6000">
                <a:solidFill>
                  <a:srgbClr val="000000"/>
                </a:solidFill>
                <a:latin typeface="Francois One"/>
                <a:ea typeface="Francois One"/>
                <a:cs typeface="Francois One"/>
                <a:sym typeface="Francois One"/>
              </a:rPr>
              <a:t>is a mental picture of yourself</a:t>
            </a:r>
            <a:br>
              <a:rPr lang="en-US" sz="6000">
                <a:latin typeface="Francois One"/>
                <a:ea typeface="Francois One"/>
                <a:cs typeface="Francois One"/>
                <a:sym typeface="Francois One"/>
              </a:rPr>
            </a:br>
            <a:endParaRPr sz="6000">
              <a:latin typeface="Francois One"/>
              <a:ea typeface="Francois One"/>
              <a:cs typeface="Francois One"/>
              <a:sym typeface="Francois One"/>
            </a:endParaRPr>
          </a:p>
        </p:txBody>
      </p:sp>
      <p:sp>
        <p:nvSpPr>
          <p:cNvPr id="150" name="Shape 150"/>
          <p:cNvSpPr txBox="1"/>
          <p:nvPr/>
        </p:nvSpPr>
        <p:spPr>
          <a:xfrm>
            <a:off x="717150" y="2533225"/>
            <a:ext cx="7709700" cy="3157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3000">
                <a:latin typeface="Francois One"/>
                <a:ea typeface="Francois One"/>
                <a:cs typeface="Francois One"/>
                <a:sym typeface="Francois One"/>
              </a:rPr>
              <a:t>It includes:</a:t>
            </a:r>
            <a:endParaRPr sz="3000">
              <a:latin typeface="Francois One"/>
              <a:ea typeface="Francois One"/>
              <a:cs typeface="Francois One"/>
              <a:sym typeface="Francois One"/>
            </a:endParaRPr>
          </a:p>
          <a:p>
            <a:pPr indent="-419100" lvl="0" marL="457200" rtl="0">
              <a:spcBef>
                <a:spcPts val="0"/>
              </a:spcBef>
              <a:spcAft>
                <a:spcPts val="0"/>
              </a:spcAft>
              <a:buSzPts val="3000"/>
              <a:buFont typeface="Francois One"/>
              <a:buChar char="●"/>
            </a:pPr>
            <a:r>
              <a:rPr lang="en-US" sz="3000">
                <a:latin typeface="Francois One"/>
                <a:ea typeface="Francois One"/>
                <a:cs typeface="Francois One"/>
                <a:sym typeface="Francois One"/>
              </a:rPr>
              <a:t>how you look (body image)</a:t>
            </a:r>
            <a:endParaRPr sz="3000">
              <a:latin typeface="Francois One"/>
              <a:ea typeface="Francois One"/>
              <a:cs typeface="Francois One"/>
              <a:sym typeface="Francois One"/>
            </a:endParaRPr>
          </a:p>
          <a:p>
            <a:pPr indent="-419100" lvl="0" marL="457200" rtl="0">
              <a:spcBef>
                <a:spcPts val="0"/>
              </a:spcBef>
              <a:spcAft>
                <a:spcPts val="0"/>
              </a:spcAft>
              <a:buSzPts val="3000"/>
              <a:buFont typeface="Francois One"/>
              <a:buChar char="●"/>
            </a:pPr>
            <a:r>
              <a:rPr lang="en-US" sz="3000">
                <a:latin typeface="Francois One"/>
                <a:ea typeface="Francois One"/>
                <a:cs typeface="Francois One"/>
                <a:sym typeface="Francois One"/>
              </a:rPr>
              <a:t>your skills and abilities</a:t>
            </a:r>
            <a:endParaRPr sz="3000">
              <a:latin typeface="Francois One"/>
              <a:ea typeface="Francois One"/>
              <a:cs typeface="Francois One"/>
              <a:sym typeface="Francois One"/>
            </a:endParaRPr>
          </a:p>
          <a:p>
            <a:pPr indent="-419100" lvl="0" marL="457200" rtl="0">
              <a:spcBef>
                <a:spcPts val="0"/>
              </a:spcBef>
              <a:spcAft>
                <a:spcPts val="0"/>
              </a:spcAft>
              <a:buSzPts val="3000"/>
              <a:buFont typeface="Francois One"/>
              <a:buChar char="●"/>
            </a:pPr>
            <a:r>
              <a:rPr lang="en-US" sz="3000">
                <a:latin typeface="Francois One"/>
                <a:ea typeface="Francois One"/>
                <a:cs typeface="Francois One"/>
                <a:sym typeface="Francois One"/>
              </a:rPr>
              <a:t>and your weaknesses</a:t>
            </a:r>
            <a:endParaRPr sz="3000">
              <a:latin typeface="Francois One"/>
              <a:ea typeface="Francois One"/>
              <a:cs typeface="Francois One"/>
              <a:sym typeface="Francois One"/>
            </a:endParaRPr>
          </a:p>
          <a:p>
            <a:pPr indent="0" lvl="0" marL="0" rtl="0">
              <a:spcBef>
                <a:spcPts val="0"/>
              </a:spcBef>
              <a:spcAft>
                <a:spcPts val="0"/>
              </a:spcAft>
              <a:buNone/>
            </a:pPr>
            <a:r>
              <a:t/>
            </a:r>
            <a:endParaRPr sz="3000">
              <a:latin typeface="Francois One"/>
              <a:ea typeface="Francois One"/>
              <a:cs typeface="Francois One"/>
              <a:sym typeface="Francois One"/>
            </a:endParaRPr>
          </a:p>
          <a:p>
            <a:pPr indent="0" lvl="0" marL="0">
              <a:spcBef>
                <a:spcPts val="0"/>
              </a:spcBef>
              <a:spcAft>
                <a:spcPts val="0"/>
              </a:spcAft>
              <a:buNone/>
            </a:pPr>
            <a:r>
              <a:rPr i="1" lang="en-US" sz="3000">
                <a:latin typeface="Francois One"/>
                <a:ea typeface="Francois One"/>
                <a:cs typeface="Francois One"/>
                <a:sym typeface="Francois One"/>
              </a:rPr>
              <a:t>This is something that forms over time and is influenced by your life experiences and interactions with others.</a:t>
            </a:r>
            <a:endParaRPr i="1" sz="3000">
              <a:latin typeface="Francois One"/>
              <a:ea typeface="Francois One"/>
              <a:cs typeface="Francois One"/>
              <a:sym typeface="Francois On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sz="6000">
                <a:latin typeface="Francois One"/>
                <a:ea typeface="Francois One"/>
                <a:cs typeface="Francois One"/>
                <a:sym typeface="Francois One"/>
              </a:rPr>
              <a:t>What does the term </a:t>
            </a:r>
            <a:br>
              <a:rPr lang="en-US" sz="6000">
                <a:latin typeface="Francois One"/>
                <a:ea typeface="Francois One"/>
                <a:cs typeface="Francois One"/>
                <a:sym typeface="Francois One"/>
              </a:rPr>
            </a:br>
            <a:r>
              <a:rPr lang="en-US" sz="6000">
                <a:latin typeface="Francois One"/>
                <a:ea typeface="Francois One"/>
                <a:cs typeface="Francois One"/>
                <a:sym typeface="Francois One"/>
              </a:rPr>
              <a:t>“</a:t>
            </a:r>
            <a:r>
              <a:rPr i="1" lang="en-US" sz="6000">
                <a:solidFill>
                  <a:srgbClr val="19D950"/>
                </a:solidFill>
                <a:latin typeface="Francois One"/>
                <a:ea typeface="Francois One"/>
                <a:cs typeface="Francois One"/>
                <a:sym typeface="Francois One"/>
              </a:rPr>
              <a:t>self-esteem</a:t>
            </a:r>
            <a:r>
              <a:rPr lang="en-US" sz="6000">
                <a:latin typeface="Francois One"/>
                <a:ea typeface="Francois One"/>
                <a:cs typeface="Francois One"/>
                <a:sym typeface="Francois One"/>
              </a:rPr>
              <a:t>” </a:t>
            </a:r>
            <a:br>
              <a:rPr lang="en-US" sz="6000">
                <a:latin typeface="Francois One"/>
                <a:ea typeface="Francois One"/>
                <a:cs typeface="Francois One"/>
                <a:sym typeface="Francois One"/>
              </a:rPr>
            </a:br>
            <a:r>
              <a:rPr lang="en-US" sz="6000">
                <a:latin typeface="Francois One"/>
                <a:ea typeface="Francois One"/>
                <a:cs typeface="Francois One"/>
                <a:sym typeface="Francois One"/>
              </a:rPr>
              <a:t>mean to you?</a:t>
            </a:r>
            <a:endParaRPr sz="6000">
              <a:latin typeface="Francois One"/>
              <a:ea typeface="Francois One"/>
              <a:cs typeface="Francois One"/>
              <a:sym typeface="Francois On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i="1" lang="en-US" sz="6000">
                <a:solidFill>
                  <a:srgbClr val="19D950"/>
                </a:solidFill>
                <a:latin typeface="Francois One"/>
                <a:ea typeface="Francois One"/>
                <a:cs typeface="Francois One"/>
                <a:sym typeface="Francois One"/>
              </a:rPr>
              <a:t>S</a:t>
            </a:r>
            <a:r>
              <a:rPr i="1" lang="en-US" sz="6000">
                <a:solidFill>
                  <a:srgbClr val="19D950"/>
                </a:solidFill>
                <a:latin typeface="Francois One"/>
                <a:ea typeface="Francois One"/>
                <a:cs typeface="Francois One"/>
                <a:sym typeface="Francois One"/>
              </a:rPr>
              <a:t>elf-esteem</a:t>
            </a:r>
            <a:r>
              <a:rPr lang="en-US" sz="6000">
                <a:solidFill>
                  <a:srgbClr val="19D950"/>
                </a:solidFill>
                <a:latin typeface="Francois One"/>
                <a:ea typeface="Francois One"/>
                <a:cs typeface="Francois One"/>
                <a:sym typeface="Francois One"/>
              </a:rPr>
              <a:t> </a:t>
            </a:r>
            <a:r>
              <a:rPr lang="en-US" sz="6000">
                <a:latin typeface="Francois One"/>
                <a:ea typeface="Francois One"/>
                <a:cs typeface="Francois One"/>
                <a:sym typeface="Francois One"/>
              </a:rPr>
              <a:t>describes how you feel about yourself. </a:t>
            </a:r>
            <a:endParaRPr sz="6000">
              <a:latin typeface="Francois One"/>
              <a:ea typeface="Francois One"/>
              <a:cs typeface="Francois One"/>
              <a:sym typeface="Francois One"/>
            </a:endParaRPr>
          </a:p>
          <a:p>
            <a:pPr indent="0" lvl="0" marL="0">
              <a:spcBef>
                <a:spcPts val="0"/>
              </a:spcBef>
              <a:spcAft>
                <a:spcPts val="0"/>
              </a:spcAft>
              <a:buNone/>
            </a:pPr>
            <a:r>
              <a:t/>
            </a:r>
            <a:endParaRPr sz="6000">
              <a:latin typeface="Francois One"/>
              <a:ea typeface="Francois One"/>
              <a:cs typeface="Francois One"/>
              <a:sym typeface="Francois One"/>
            </a:endParaRPr>
          </a:p>
          <a:p>
            <a:pPr indent="0" lvl="0" marL="0" rtl="0">
              <a:spcBef>
                <a:spcPts val="0"/>
              </a:spcBef>
              <a:spcAft>
                <a:spcPts val="0"/>
              </a:spcAft>
              <a:buNone/>
            </a:pPr>
            <a:r>
              <a:rPr lang="en-US" sz="6000">
                <a:latin typeface="Francois One"/>
                <a:ea typeface="Francois One"/>
                <a:cs typeface="Francois One"/>
                <a:sym typeface="Francois One"/>
              </a:rPr>
              <a:t>It is related to self-image. </a:t>
            </a:r>
            <a:endParaRPr sz="6000">
              <a:latin typeface="Francois One"/>
              <a:ea typeface="Francois One"/>
              <a:cs typeface="Francois One"/>
              <a:sym typeface="Francois On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sz="6000">
                <a:latin typeface="Francois One"/>
                <a:ea typeface="Francois One"/>
                <a:cs typeface="Francois One"/>
                <a:sym typeface="Francois One"/>
              </a:rPr>
              <a:t>Why is</a:t>
            </a:r>
            <a:br>
              <a:rPr lang="en-US" sz="6000">
                <a:latin typeface="Francois One"/>
                <a:ea typeface="Francois One"/>
                <a:cs typeface="Francois One"/>
                <a:sym typeface="Francois One"/>
              </a:rPr>
            </a:br>
            <a:r>
              <a:rPr i="1" lang="en-US" sz="6000">
                <a:solidFill>
                  <a:srgbClr val="19D950"/>
                </a:solidFill>
                <a:latin typeface="Francois One"/>
                <a:ea typeface="Francois One"/>
                <a:cs typeface="Francois One"/>
                <a:sym typeface="Francois One"/>
              </a:rPr>
              <a:t>self-esteem</a:t>
            </a:r>
            <a:r>
              <a:rPr lang="en-US" sz="6000">
                <a:latin typeface="Francois One"/>
                <a:ea typeface="Francois One"/>
                <a:cs typeface="Francois One"/>
                <a:sym typeface="Francois One"/>
              </a:rPr>
              <a:t> important? Why does it matter?</a:t>
            </a:r>
            <a:endParaRPr sz="6000">
              <a:latin typeface="Francois One"/>
              <a:ea typeface="Francois One"/>
              <a:cs typeface="Francois One"/>
              <a:sym typeface="Francois On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title"/>
          </p:nvPr>
        </p:nvSpPr>
        <p:spPr>
          <a:xfrm>
            <a:off x="208900" y="315625"/>
            <a:ext cx="8520600" cy="6358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sz="4800">
                <a:latin typeface="Francois One"/>
                <a:ea typeface="Francois One"/>
                <a:cs typeface="Francois One"/>
                <a:sym typeface="Francois One"/>
              </a:rPr>
              <a:t>Your</a:t>
            </a:r>
            <a:r>
              <a:rPr i="1" lang="en-US" sz="4800">
                <a:solidFill>
                  <a:srgbClr val="19D950"/>
                </a:solidFill>
                <a:latin typeface="Francois One"/>
                <a:ea typeface="Francois One"/>
                <a:cs typeface="Francois One"/>
                <a:sym typeface="Francois One"/>
              </a:rPr>
              <a:t>self-esteem</a:t>
            </a:r>
            <a:r>
              <a:rPr lang="en-US" sz="4800">
                <a:latin typeface="Francois One"/>
                <a:ea typeface="Francois One"/>
                <a:cs typeface="Francois One"/>
                <a:sym typeface="Francois One"/>
              </a:rPr>
              <a:t> has a major impact on many aspects of your life. It affects how well you…</a:t>
            </a:r>
            <a:br>
              <a:rPr lang="en-US" sz="4800">
                <a:latin typeface="Francois One"/>
                <a:ea typeface="Francois One"/>
                <a:cs typeface="Francois One"/>
                <a:sym typeface="Francois One"/>
              </a:rPr>
            </a:br>
            <a:endParaRPr sz="1400">
              <a:latin typeface="Francois One"/>
              <a:ea typeface="Francois One"/>
              <a:cs typeface="Francois One"/>
              <a:sym typeface="Francois One"/>
            </a:endParaRPr>
          </a:p>
          <a:p>
            <a:pPr indent="-533400" lvl="0" marL="1371600" rtl="0" algn="l">
              <a:spcBef>
                <a:spcPts val="0"/>
              </a:spcBef>
              <a:spcAft>
                <a:spcPts val="0"/>
              </a:spcAft>
              <a:buSzPts val="4800"/>
              <a:buChar char="●"/>
            </a:pPr>
            <a:r>
              <a:rPr i="1" lang="en-US" sz="4800"/>
              <a:t>do in school</a:t>
            </a:r>
            <a:endParaRPr i="1" sz="4800"/>
          </a:p>
          <a:p>
            <a:pPr indent="-533400" lvl="0" marL="1371600" rtl="0" algn="l">
              <a:spcBef>
                <a:spcPts val="0"/>
              </a:spcBef>
              <a:spcAft>
                <a:spcPts val="0"/>
              </a:spcAft>
              <a:buSzPts val="4800"/>
              <a:buChar char="●"/>
            </a:pPr>
            <a:r>
              <a:rPr i="1" lang="en-US" sz="4800"/>
              <a:t>make friends</a:t>
            </a:r>
            <a:endParaRPr i="1" sz="4800"/>
          </a:p>
          <a:p>
            <a:pPr indent="-533400" lvl="0" marL="1371600" rtl="0" algn="l">
              <a:spcBef>
                <a:spcPts val="0"/>
              </a:spcBef>
              <a:spcAft>
                <a:spcPts val="0"/>
              </a:spcAft>
              <a:buSzPts val="4800"/>
              <a:buChar char="●"/>
            </a:pPr>
            <a:r>
              <a:rPr i="1" lang="en-US" sz="4800"/>
              <a:t>manage disappointments</a:t>
            </a:r>
            <a:endParaRPr i="1" sz="4800"/>
          </a:p>
          <a:p>
            <a:pPr indent="-533400" lvl="0" marL="1371600" algn="l">
              <a:spcBef>
                <a:spcPts val="0"/>
              </a:spcBef>
              <a:spcAft>
                <a:spcPts val="0"/>
              </a:spcAft>
              <a:buSzPts val="4800"/>
              <a:buChar char="●"/>
            </a:pPr>
            <a:r>
              <a:rPr i="1" lang="en-US" sz="4800"/>
              <a:t>cope with stress</a:t>
            </a:r>
            <a:endParaRPr i="1" sz="4800"/>
          </a:p>
          <a:p>
            <a:pPr indent="0" lvl="0" marL="0" rtl="0">
              <a:spcBef>
                <a:spcPts val="0"/>
              </a:spcBef>
              <a:spcAft>
                <a:spcPts val="0"/>
              </a:spcAft>
              <a:buNone/>
            </a:pPr>
            <a:r>
              <a:t/>
            </a:r>
            <a:endParaRPr sz="4800">
              <a:latin typeface="Francois One"/>
              <a:ea typeface="Francois One"/>
              <a:cs typeface="Francois One"/>
              <a:sym typeface="Francois On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sz="3600">
                <a:latin typeface="Francois One"/>
                <a:ea typeface="Francois One"/>
                <a:cs typeface="Francois One"/>
                <a:sym typeface="Francois One"/>
              </a:rPr>
              <a:t>People with high self-esteem...</a:t>
            </a:r>
            <a:endParaRPr sz="3600">
              <a:latin typeface="Francois One"/>
              <a:ea typeface="Francois One"/>
              <a:cs typeface="Francois One"/>
              <a:sym typeface="Francois One"/>
            </a:endParaRPr>
          </a:p>
        </p:txBody>
      </p:sp>
      <p:sp>
        <p:nvSpPr>
          <p:cNvPr id="181" name="Shape 181"/>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rgbClr val="000000"/>
              </a:buClr>
              <a:buSzPts val="2400"/>
              <a:buChar char="●"/>
            </a:pPr>
            <a:r>
              <a:rPr lang="en-US" sz="2400">
                <a:solidFill>
                  <a:srgbClr val="000000"/>
                </a:solidFill>
              </a:rPr>
              <a:t>better cope with mistakes and disappointments</a:t>
            </a:r>
            <a:endParaRPr sz="2400">
              <a:solidFill>
                <a:srgbClr val="000000"/>
              </a:solidFill>
            </a:endParaRPr>
          </a:p>
          <a:p>
            <a:pPr indent="-381000" lvl="0" marL="457200" rtl="0">
              <a:spcBef>
                <a:spcPts val="0"/>
              </a:spcBef>
              <a:spcAft>
                <a:spcPts val="0"/>
              </a:spcAft>
              <a:buClr>
                <a:srgbClr val="000000"/>
              </a:buClr>
              <a:buSzPts val="2400"/>
              <a:buChar char="●"/>
            </a:pPr>
            <a:r>
              <a:rPr lang="en-US" sz="2400">
                <a:solidFill>
                  <a:srgbClr val="000000"/>
                </a:solidFill>
              </a:rPr>
              <a:t>view negative events and failures as learning experiences</a:t>
            </a:r>
            <a:endParaRPr sz="2400">
              <a:solidFill>
                <a:srgbClr val="000000"/>
              </a:solidFill>
            </a:endParaRPr>
          </a:p>
          <a:p>
            <a:pPr indent="-381000" lvl="0" marL="457200" rtl="0">
              <a:spcBef>
                <a:spcPts val="0"/>
              </a:spcBef>
              <a:spcAft>
                <a:spcPts val="0"/>
              </a:spcAft>
              <a:buClr>
                <a:srgbClr val="000000"/>
              </a:buClr>
              <a:buSzPts val="2400"/>
              <a:buChar char="●"/>
            </a:pPr>
            <a:r>
              <a:rPr lang="en-US" sz="2400">
                <a:solidFill>
                  <a:srgbClr val="000000"/>
                </a:solidFill>
              </a:rPr>
              <a:t>are more comfortable asking other people for help</a:t>
            </a:r>
            <a:endParaRPr sz="2400">
              <a:solidFill>
                <a:srgbClr val="000000"/>
              </a:solidFill>
            </a:endParaRPr>
          </a:p>
          <a:p>
            <a:pPr indent="-381000" lvl="0" marL="457200" rtl="0">
              <a:spcBef>
                <a:spcPts val="0"/>
              </a:spcBef>
              <a:spcAft>
                <a:spcPts val="0"/>
              </a:spcAft>
              <a:buClr>
                <a:srgbClr val="000000"/>
              </a:buClr>
              <a:buSzPts val="2400"/>
              <a:buChar char="●"/>
            </a:pPr>
            <a:r>
              <a:rPr lang="en-US" sz="2400">
                <a:solidFill>
                  <a:srgbClr val="000000"/>
                </a:solidFill>
              </a:rPr>
              <a:t>have better decision-making skills</a:t>
            </a:r>
            <a:endParaRPr sz="2400">
              <a:solidFill>
                <a:srgbClr val="000000"/>
              </a:solidFill>
            </a:endParaRPr>
          </a:p>
          <a:p>
            <a:pPr indent="-381000" lvl="0" marL="457200" rtl="0">
              <a:spcBef>
                <a:spcPts val="0"/>
              </a:spcBef>
              <a:spcAft>
                <a:spcPts val="0"/>
              </a:spcAft>
              <a:buClr>
                <a:srgbClr val="000000"/>
              </a:buClr>
              <a:buSzPts val="2400"/>
              <a:buChar char="●"/>
            </a:pPr>
            <a:r>
              <a:rPr lang="en-US" sz="2400">
                <a:solidFill>
                  <a:srgbClr val="000000"/>
                </a:solidFill>
              </a:rPr>
              <a:t>feel good about themselves</a:t>
            </a:r>
            <a:endParaRPr sz="2400">
              <a:solidFill>
                <a:srgbClr val="000000"/>
              </a:solidFill>
            </a:endParaRPr>
          </a:p>
          <a:p>
            <a:pPr indent="-381000" lvl="0" marL="457200" rtl="0">
              <a:spcBef>
                <a:spcPts val="0"/>
              </a:spcBef>
              <a:spcAft>
                <a:spcPts val="0"/>
              </a:spcAft>
              <a:buClr>
                <a:srgbClr val="000000"/>
              </a:buClr>
              <a:buSzPts val="2400"/>
              <a:buChar char="●"/>
            </a:pPr>
            <a:r>
              <a:rPr lang="en-US" sz="2400">
                <a:solidFill>
                  <a:srgbClr val="000000"/>
                </a:solidFill>
              </a:rPr>
              <a:t>trust their own judgement</a:t>
            </a:r>
            <a:endParaRPr sz="2400">
              <a:solidFill>
                <a:srgbClr val="000000"/>
              </a:solidFill>
            </a:endParaRPr>
          </a:p>
          <a:p>
            <a:pPr indent="-381000" lvl="0" marL="457200" rtl="0">
              <a:spcBef>
                <a:spcPts val="0"/>
              </a:spcBef>
              <a:spcAft>
                <a:spcPts val="0"/>
              </a:spcAft>
              <a:buClr>
                <a:srgbClr val="000000"/>
              </a:buClr>
              <a:buSzPts val="2400"/>
              <a:buChar char="●"/>
            </a:pPr>
            <a:r>
              <a:rPr lang="en-US" sz="2400">
                <a:solidFill>
                  <a:srgbClr val="000000"/>
                </a:solidFill>
              </a:rPr>
              <a:t>follow their own values</a:t>
            </a:r>
            <a:endParaRPr sz="2400">
              <a:solidFill>
                <a:srgbClr val="000000"/>
              </a:solidFill>
            </a:endParaRPr>
          </a:p>
          <a:p>
            <a:pPr indent="-381000" lvl="0" marL="457200">
              <a:spcBef>
                <a:spcPts val="0"/>
              </a:spcBef>
              <a:spcAft>
                <a:spcPts val="0"/>
              </a:spcAft>
              <a:buClr>
                <a:srgbClr val="000000"/>
              </a:buClr>
              <a:buSzPts val="2400"/>
              <a:buChar char="●"/>
            </a:pPr>
            <a:r>
              <a:rPr lang="en-US" sz="2400">
                <a:solidFill>
                  <a:srgbClr val="000000"/>
                </a:solidFill>
              </a:rPr>
              <a:t>when pressured to go along with the crowd, have more courage to make the right decision</a:t>
            </a:r>
            <a:endParaRPr sz="24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US" sz="3600">
                <a:latin typeface="Francois One"/>
                <a:ea typeface="Francois One"/>
                <a:cs typeface="Francois One"/>
                <a:sym typeface="Francois One"/>
              </a:rPr>
              <a:t>People with low self-esteem...</a:t>
            </a:r>
            <a:endParaRPr sz="3600">
              <a:latin typeface="Francois One"/>
              <a:ea typeface="Francois One"/>
              <a:cs typeface="Francois One"/>
              <a:sym typeface="Francois One"/>
            </a:endParaRPr>
          </a:p>
        </p:txBody>
      </p:sp>
      <p:sp>
        <p:nvSpPr>
          <p:cNvPr id="188" name="Shape 188"/>
          <p:cNvSpPr txBox="1"/>
          <p:nvPr>
            <p:ph idx="1" type="body"/>
          </p:nvPr>
        </p:nvSpPr>
        <p:spPr>
          <a:xfrm>
            <a:off x="311700" y="1536629"/>
            <a:ext cx="8520600" cy="21861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rgbClr val="000000"/>
              </a:buClr>
              <a:buSzPts val="2400"/>
              <a:buChar char="●"/>
            </a:pPr>
            <a:r>
              <a:rPr lang="en-US" sz="2400">
                <a:solidFill>
                  <a:srgbClr val="000000"/>
                </a:solidFill>
              </a:rPr>
              <a:t>often worry about what other people think of them</a:t>
            </a:r>
            <a:endParaRPr sz="2400">
              <a:solidFill>
                <a:srgbClr val="000000"/>
              </a:solidFill>
            </a:endParaRPr>
          </a:p>
          <a:p>
            <a:pPr indent="-381000" lvl="0" marL="457200" rtl="0">
              <a:spcBef>
                <a:spcPts val="0"/>
              </a:spcBef>
              <a:spcAft>
                <a:spcPts val="0"/>
              </a:spcAft>
              <a:buClr>
                <a:srgbClr val="000000"/>
              </a:buClr>
              <a:buSzPts val="2400"/>
              <a:buChar char="●"/>
            </a:pPr>
            <a:r>
              <a:rPr lang="en-US" sz="2400">
                <a:solidFill>
                  <a:srgbClr val="000000"/>
                </a:solidFill>
              </a:rPr>
              <a:t>are more vulnerable to peer pressure</a:t>
            </a:r>
            <a:endParaRPr sz="2400">
              <a:solidFill>
                <a:srgbClr val="000000"/>
              </a:solidFill>
            </a:endParaRPr>
          </a:p>
          <a:p>
            <a:pPr indent="-381000" lvl="0" marL="457200" rtl="0">
              <a:spcBef>
                <a:spcPts val="0"/>
              </a:spcBef>
              <a:spcAft>
                <a:spcPts val="0"/>
              </a:spcAft>
              <a:buClr>
                <a:srgbClr val="000000"/>
              </a:buClr>
              <a:buSzPts val="2400"/>
              <a:buChar char="●"/>
            </a:pPr>
            <a:r>
              <a:rPr lang="en-US" sz="2400">
                <a:solidFill>
                  <a:srgbClr val="000000"/>
                </a:solidFill>
              </a:rPr>
              <a:t>feel unable to resist pressure to engage in unhealthy behaviors</a:t>
            </a:r>
            <a:endParaRPr sz="2400">
              <a:solidFill>
                <a:srgbClr val="000000"/>
              </a:solidFill>
            </a:endParaRPr>
          </a:p>
          <a:p>
            <a:pPr indent="0" lvl="0" marL="0" rtl="0">
              <a:spcBef>
                <a:spcPts val="1600"/>
              </a:spcBef>
              <a:spcAft>
                <a:spcPts val="1600"/>
              </a:spcAft>
              <a:buNone/>
            </a:pPr>
            <a:r>
              <a:t/>
            </a:r>
            <a:endParaRPr sz="2400">
              <a:solidFill>
                <a:srgbClr val="000000"/>
              </a:solidFill>
            </a:endParaRPr>
          </a:p>
        </p:txBody>
      </p:sp>
      <p:sp>
        <p:nvSpPr>
          <p:cNvPr id="189" name="Shape 189"/>
          <p:cNvSpPr txBox="1"/>
          <p:nvPr>
            <p:ph type="title"/>
          </p:nvPr>
        </p:nvSpPr>
        <p:spPr>
          <a:xfrm>
            <a:off x="311700" y="3902467"/>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i="1" lang="en-US" sz="3600">
                <a:latin typeface="Cambria"/>
                <a:ea typeface="Cambria"/>
                <a:cs typeface="Cambria"/>
                <a:sym typeface="Cambria"/>
              </a:rPr>
              <a:t>The good news is...Building self-esteem is not easy, but it can happen as people learn to work through issues and accept who they are.</a:t>
            </a:r>
            <a:endParaRPr b="1" i="1" sz="3600">
              <a:latin typeface="Cambria"/>
              <a:ea typeface="Cambria"/>
              <a:cs typeface="Cambria"/>
              <a:sym typeface="Cambr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sz="6000">
                <a:latin typeface="Francois One"/>
                <a:ea typeface="Francois One"/>
                <a:cs typeface="Francois One"/>
                <a:sym typeface="Francois One"/>
              </a:rPr>
              <a:t>What are some </a:t>
            </a:r>
            <a:endParaRPr sz="6000">
              <a:latin typeface="Francois One"/>
              <a:ea typeface="Francois One"/>
              <a:cs typeface="Francois One"/>
              <a:sym typeface="Francois One"/>
            </a:endParaRPr>
          </a:p>
          <a:p>
            <a:pPr indent="0" lvl="0" marL="0" rtl="0">
              <a:spcBef>
                <a:spcPts val="0"/>
              </a:spcBef>
              <a:spcAft>
                <a:spcPts val="0"/>
              </a:spcAft>
              <a:buNone/>
            </a:pPr>
            <a:r>
              <a:rPr lang="en-US" sz="6000">
                <a:latin typeface="Francois One"/>
                <a:ea typeface="Francois One"/>
                <a:cs typeface="Francois One"/>
                <a:sym typeface="Francois One"/>
              </a:rPr>
              <a:t>factors that affect </a:t>
            </a:r>
            <a:br>
              <a:rPr lang="en-US" sz="6000">
                <a:latin typeface="Francois One"/>
                <a:ea typeface="Francois One"/>
                <a:cs typeface="Francois One"/>
                <a:sym typeface="Francois One"/>
              </a:rPr>
            </a:br>
            <a:r>
              <a:rPr i="1" lang="en-US" sz="6000">
                <a:solidFill>
                  <a:srgbClr val="19D950"/>
                </a:solidFill>
                <a:latin typeface="Francois One"/>
                <a:ea typeface="Francois One"/>
                <a:cs typeface="Francois One"/>
                <a:sym typeface="Francois One"/>
              </a:rPr>
              <a:t>self-esteem</a:t>
            </a:r>
            <a:r>
              <a:rPr lang="en-US" sz="6000">
                <a:latin typeface="Francois One"/>
                <a:ea typeface="Francois One"/>
                <a:cs typeface="Francois One"/>
                <a:sym typeface="Francois One"/>
              </a:rPr>
              <a:t> ?</a:t>
            </a:r>
            <a:endParaRPr sz="6000">
              <a:latin typeface="Francois One"/>
              <a:ea typeface="Francois One"/>
              <a:cs typeface="Francois One"/>
              <a:sym typeface="Francois On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type="title"/>
          </p:nvPr>
        </p:nvSpPr>
        <p:spPr>
          <a:xfrm>
            <a:off x="142125" y="0"/>
            <a:ext cx="89823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Impact"/>
              <a:buNone/>
            </a:pPr>
            <a:r>
              <a:rPr b="0" i="0" lang="en-US" sz="3200" u="none" cap="none" strike="noStrike">
                <a:solidFill>
                  <a:schemeClr val="dk1"/>
                </a:solidFill>
                <a:latin typeface="Impact"/>
                <a:ea typeface="Impact"/>
                <a:cs typeface="Impact"/>
                <a:sym typeface="Impact"/>
              </a:rPr>
              <a:t>Contributing Factors to </a:t>
            </a:r>
            <a:r>
              <a:rPr lang="en-US" sz="3200"/>
              <a:t>Self-</a:t>
            </a:r>
            <a:r>
              <a:rPr b="0" i="0" lang="en-US" sz="3200" u="none" cap="none" strike="noStrike">
                <a:solidFill>
                  <a:schemeClr val="dk1"/>
                </a:solidFill>
                <a:latin typeface="Impact"/>
                <a:ea typeface="Impact"/>
                <a:cs typeface="Impact"/>
                <a:sym typeface="Impact"/>
              </a:rPr>
              <a:t>Image &amp; Self</a:t>
            </a:r>
            <a:r>
              <a:rPr lang="en-US" sz="3200"/>
              <a:t>-Esteem</a:t>
            </a:r>
            <a:endParaRPr/>
          </a:p>
        </p:txBody>
      </p:sp>
      <p:sp>
        <p:nvSpPr>
          <p:cNvPr id="201" name="Shape 201"/>
          <p:cNvSpPr/>
          <p:nvPr/>
        </p:nvSpPr>
        <p:spPr>
          <a:xfrm>
            <a:off x="3223575" y="4419600"/>
            <a:ext cx="2819400" cy="1371600"/>
          </a:xfrm>
          <a:prstGeom prst="ellipse">
            <a:avLst/>
          </a:prstGeom>
          <a:solidFill>
            <a:srgbClr val="9FC5E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Verdana"/>
              <a:buNone/>
            </a:pPr>
            <a:r>
              <a:rPr lang="en-US" sz="2400">
                <a:solidFill>
                  <a:schemeClr val="dk1"/>
                </a:solidFill>
                <a:latin typeface="Francois One"/>
                <a:ea typeface="Francois One"/>
                <a:cs typeface="Francois One"/>
                <a:sym typeface="Francois One"/>
              </a:rPr>
              <a:t>Self-Image &amp; Self-Esteem</a:t>
            </a:r>
            <a:endParaRPr sz="2400">
              <a:latin typeface="Francois One"/>
              <a:ea typeface="Francois One"/>
              <a:cs typeface="Francois One"/>
              <a:sym typeface="Francois One"/>
            </a:endParaRPr>
          </a:p>
        </p:txBody>
      </p:sp>
      <p:sp>
        <p:nvSpPr>
          <p:cNvPr id="202" name="Shape 202"/>
          <p:cNvSpPr/>
          <p:nvPr/>
        </p:nvSpPr>
        <p:spPr>
          <a:xfrm>
            <a:off x="161575" y="4428600"/>
            <a:ext cx="2352900" cy="21726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Verdana"/>
              <a:buNone/>
            </a:pPr>
            <a:r>
              <a:rPr b="1" lang="en-US" sz="1800">
                <a:solidFill>
                  <a:schemeClr val="dk1"/>
                </a:solidFill>
                <a:latin typeface="Verdana"/>
                <a:ea typeface="Verdana"/>
                <a:cs typeface="Verdana"/>
                <a:sym typeface="Verdana"/>
              </a:rPr>
              <a:t>Media</a:t>
            </a:r>
            <a:br>
              <a:rPr lang="en-US" sz="1800">
                <a:solidFill>
                  <a:schemeClr val="dk1"/>
                </a:solidFill>
                <a:latin typeface="Verdana"/>
                <a:ea typeface="Verdana"/>
                <a:cs typeface="Verdana"/>
                <a:sym typeface="Verdana"/>
              </a:rPr>
            </a:br>
            <a:r>
              <a:rPr lang="en-US" sz="1800">
                <a:solidFill>
                  <a:schemeClr val="dk1"/>
                </a:solidFill>
                <a:latin typeface="Verdana"/>
                <a:ea typeface="Verdana"/>
                <a:cs typeface="Verdana"/>
                <a:sym typeface="Verdana"/>
              </a:rPr>
              <a:t>(TV, movies, social media, etc.)</a:t>
            </a:r>
            <a:endParaRPr/>
          </a:p>
        </p:txBody>
      </p:sp>
      <p:sp>
        <p:nvSpPr>
          <p:cNvPr id="203" name="Shape 203"/>
          <p:cNvSpPr/>
          <p:nvPr/>
        </p:nvSpPr>
        <p:spPr>
          <a:xfrm>
            <a:off x="142125" y="1971825"/>
            <a:ext cx="2593200" cy="23055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Verdana"/>
              <a:buNone/>
            </a:pPr>
            <a:r>
              <a:rPr b="1" lang="en-US" sz="1800">
                <a:solidFill>
                  <a:schemeClr val="dk1"/>
                </a:solidFill>
                <a:latin typeface="Verdana"/>
                <a:ea typeface="Verdana"/>
                <a:cs typeface="Verdana"/>
                <a:sym typeface="Verdana"/>
              </a:rPr>
              <a:t>Personal Perceptions</a:t>
            </a:r>
            <a:br>
              <a:rPr lang="en-US" sz="1800">
                <a:solidFill>
                  <a:schemeClr val="dk1"/>
                </a:solidFill>
                <a:latin typeface="Verdana"/>
                <a:ea typeface="Verdana"/>
                <a:cs typeface="Verdana"/>
                <a:sym typeface="Verdana"/>
              </a:rPr>
            </a:br>
            <a:r>
              <a:rPr lang="en-US" sz="1800">
                <a:solidFill>
                  <a:schemeClr val="dk1"/>
                </a:solidFill>
                <a:latin typeface="Verdana"/>
                <a:ea typeface="Verdana"/>
                <a:cs typeface="Verdana"/>
                <a:sym typeface="Verdana"/>
              </a:rPr>
              <a:t>(Imagination)</a:t>
            </a:r>
            <a:endParaRPr/>
          </a:p>
        </p:txBody>
      </p:sp>
      <p:sp>
        <p:nvSpPr>
          <p:cNvPr id="204" name="Shape 204"/>
          <p:cNvSpPr/>
          <p:nvPr/>
        </p:nvSpPr>
        <p:spPr>
          <a:xfrm>
            <a:off x="6769075" y="3043375"/>
            <a:ext cx="2352900" cy="16296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Verdana"/>
              <a:buNone/>
            </a:pPr>
            <a:r>
              <a:rPr b="1" lang="en-US" sz="1800">
                <a:solidFill>
                  <a:schemeClr val="dk1"/>
                </a:solidFill>
                <a:latin typeface="Verdana"/>
                <a:ea typeface="Verdana"/>
                <a:cs typeface="Verdana"/>
                <a:sym typeface="Verdana"/>
              </a:rPr>
              <a:t>Body Image</a:t>
            </a:r>
            <a:endParaRPr/>
          </a:p>
        </p:txBody>
      </p:sp>
      <p:sp>
        <p:nvSpPr>
          <p:cNvPr id="205" name="Shape 205"/>
          <p:cNvSpPr/>
          <p:nvPr/>
        </p:nvSpPr>
        <p:spPr>
          <a:xfrm>
            <a:off x="5213300" y="912150"/>
            <a:ext cx="2819400" cy="22323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Verdana"/>
              <a:buNone/>
            </a:pPr>
            <a:r>
              <a:rPr b="1" i="0" lang="en-US" sz="1800" u="none">
                <a:solidFill>
                  <a:schemeClr val="dk1"/>
                </a:solidFill>
                <a:latin typeface="Verdana"/>
                <a:ea typeface="Verdana"/>
                <a:cs typeface="Verdana"/>
                <a:sym typeface="Verdana"/>
              </a:rPr>
              <a:t>Environments</a:t>
            </a:r>
            <a:br>
              <a:rPr b="0" i="0" lang="en-US" sz="1800" u="none">
                <a:solidFill>
                  <a:schemeClr val="dk1"/>
                </a:solidFill>
                <a:latin typeface="Verdana"/>
                <a:ea typeface="Verdana"/>
                <a:cs typeface="Verdana"/>
                <a:sym typeface="Verdana"/>
              </a:rPr>
            </a:br>
            <a:r>
              <a:rPr b="0" i="0" lang="en-US" sz="1800" u="none">
                <a:solidFill>
                  <a:schemeClr val="dk1"/>
                </a:solidFill>
                <a:latin typeface="Verdana"/>
                <a:ea typeface="Verdana"/>
                <a:cs typeface="Verdana"/>
                <a:sym typeface="Verdana"/>
              </a:rPr>
              <a:t>(Home, school, community</a:t>
            </a:r>
            <a:r>
              <a:rPr lang="en-US" sz="1800">
                <a:solidFill>
                  <a:schemeClr val="dk1"/>
                </a:solidFill>
                <a:latin typeface="Verdana"/>
                <a:ea typeface="Verdana"/>
                <a:cs typeface="Verdana"/>
                <a:sym typeface="Verdana"/>
              </a:rPr>
              <a:t>, culture)</a:t>
            </a:r>
            <a:endParaRPr/>
          </a:p>
        </p:txBody>
      </p:sp>
      <p:sp>
        <p:nvSpPr>
          <p:cNvPr id="206" name="Shape 206"/>
          <p:cNvSpPr/>
          <p:nvPr/>
        </p:nvSpPr>
        <p:spPr>
          <a:xfrm>
            <a:off x="2587900" y="912150"/>
            <a:ext cx="2496600" cy="22323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Verdana"/>
              <a:buNone/>
            </a:pPr>
            <a:r>
              <a:rPr b="1" lang="en-US" sz="1800">
                <a:solidFill>
                  <a:schemeClr val="dk1"/>
                </a:solidFill>
                <a:latin typeface="Verdana"/>
                <a:ea typeface="Verdana"/>
                <a:cs typeface="Verdana"/>
                <a:sym typeface="Verdana"/>
              </a:rPr>
              <a:t>Life Events</a:t>
            </a:r>
            <a:br>
              <a:rPr lang="en-US" sz="1800">
                <a:solidFill>
                  <a:schemeClr val="dk1"/>
                </a:solidFill>
                <a:latin typeface="Verdana"/>
                <a:ea typeface="Verdana"/>
                <a:cs typeface="Verdana"/>
                <a:sym typeface="Verdana"/>
              </a:rPr>
            </a:br>
            <a:r>
              <a:rPr lang="en-US" sz="1800">
                <a:solidFill>
                  <a:schemeClr val="dk1"/>
                </a:solidFill>
                <a:latin typeface="Verdana"/>
                <a:ea typeface="Verdana"/>
                <a:cs typeface="Verdana"/>
                <a:sym typeface="Verdana"/>
              </a:rPr>
              <a:t> (Physical Experiences)</a:t>
            </a:r>
            <a:endParaRPr/>
          </a:p>
        </p:txBody>
      </p:sp>
      <p:cxnSp>
        <p:nvCxnSpPr>
          <p:cNvPr id="207" name="Shape 207"/>
          <p:cNvCxnSpPr>
            <a:stCxn id="202" idx="6"/>
          </p:cNvCxnSpPr>
          <p:nvPr/>
        </p:nvCxnSpPr>
        <p:spPr>
          <a:xfrm flipH="1" rot="10800000">
            <a:off x="2514475" y="5308500"/>
            <a:ext cx="665100" cy="206400"/>
          </a:xfrm>
          <a:prstGeom prst="straightConnector1">
            <a:avLst/>
          </a:prstGeom>
          <a:noFill/>
          <a:ln cap="flat" cmpd="sng" w="9525">
            <a:solidFill>
              <a:schemeClr val="dk1"/>
            </a:solidFill>
            <a:prstDash val="solid"/>
            <a:miter lim="800000"/>
            <a:headEnd len="med" w="med" type="none"/>
            <a:tailEnd len="med" w="med" type="triangle"/>
          </a:ln>
        </p:spPr>
      </p:cxnSp>
      <p:cxnSp>
        <p:nvCxnSpPr>
          <p:cNvPr id="208" name="Shape 208"/>
          <p:cNvCxnSpPr/>
          <p:nvPr/>
        </p:nvCxnSpPr>
        <p:spPr>
          <a:xfrm>
            <a:off x="2514600" y="3733800"/>
            <a:ext cx="1219200" cy="685800"/>
          </a:xfrm>
          <a:prstGeom prst="straightConnector1">
            <a:avLst/>
          </a:prstGeom>
          <a:noFill/>
          <a:ln cap="flat" cmpd="sng" w="9525">
            <a:solidFill>
              <a:schemeClr val="dk1"/>
            </a:solidFill>
            <a:prstDash val="solid"/>
            <a:miter lim="800000"/>
            <a:headEnd len="med" w="med" type="none"/>
            <a:tailEnd len="med" w="med" type="triangle"/>
          </a:ln>
        </p:spPr>
      </p:cxnSp>
      <p:cxnSp>
        <p:nvCxnSpPr>
          <p:cNvPr id="209" name="Shape 209"/>
          <p:cNvCxnSpPr/>
          <p:nvPr/>
        </p:nvCxnSpPr>
        <p:spPr>
          <a:xfrm>
            <a:off x="4041450" y="3286725"/>
            <a:ext cx="114300" cy="990600"/>
          </a:xfrm>
          <a:prstGeom prst="straightConnector1">
            <a:avLst/>
          </a:prstGeom>
          <a:noFill/>
          <a:ln cap="flat" cmpd="sng" w="9525">
            <a:solidFill>
              <a:schemeClr val="dk1"/>
            </a:solidFill>
            <a:prstDash val="solid"/>
            <a:miter lim="800000"/>
            <a:headEnd len="med" w="med" type="none"/>
            <a:tailEnd len="med" w="med" type="triangle"/>
          </a:ln>
        </p:spPr>
      </p:cxnSp>
      <p:cxnSp>
        <p:nvCxnSpPr>
          <p:cNvPr id="210" name="Shape 210"/>
          <p:cNvCxnSpPr/>
          <p:nvPr/>
        </p:nvCxnSpPr>
        <p:spPr>
          <a:xfrm flipH="1">
            <a:off x="5562575" y="3296725"/>
            <a:ext cx="487800" cy="1122900"/>
          </a:xfrm>
          <a:prstGeom prst="straightConnector1">
            <a:avLst/>
          </a:prstGeom>
          <a:noFill/>
          <a:ln cap="flat" cmpd="sng" w="9525">
            <a:solidFill>
              <a:schemeClr val="dk1"/>
            </a:solidFill>
            <a:prstDash val="solid"/>
            <a:miter lim="800000"/>
            <a:headEnd len="med" w="med" type="none"/>
            <a:tailEnd len="med" w="med" type="triangle"/>
          </a:ln>
        </p:spPr>
      </p:cxnSp>
      <p:cxnSp>
        <p:nvCxnSpPr>
          <p:cNvPr id="211" name="Shape 211"/>
          <p:cNvCxnSpPr/>
          <p:nvPr/>
        </p:nvCxnSpPr>
        <p:spPr>
          <a:xfrm rot="10800000">
            <a:off x="6019800" y="5456400"/>
            <a:ext cx="455100" cy="117000"/>
          </a:xfrm>
          <a:prstGeom prst="straightConnector1">
            <a:avLst/>
          </a:prstGeom>
          <a:noFill/>
          <a:ln cap="flat" cmpd="sng" w="9525">
            <a:solidFill>
              <a:schemeClr val="dk1"/>
            </a:solidFill>
            <a:prstDash val="solid"/>
            <a:miter lim="800000"/>
            <a:headEnd len="med" w="med" type="none"/>
            <a:tailEnd len="med" w="med" type="triangle"/>
          </a:ln>
        </p:spPr>
      </p:cxnSp>
      <p:sp>
        <p:nvSpPr>
          <p:cNvPr id="212" name="Shape 212"/>
          <p:cNvSpPr/>
          <p:nvPr/>
        </p:nvSpPr>
        <p:spPr>
          <a:xfrm>
            <a:off x="6474900" y="4838675"/>
            <a:ext cx="2593200" cy="19584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Verdana"/>
              <a:buNone/>
            </a:pPr>
            <a:r>
              <a:rPr b="1" lang="en-US" sz="1800">
                <a:solidFill>
                  <a:schemeClr val="dk1"/>
                </a:solidFill>
                <a:latin typeface="Verdana"/>
                <a:ea typeface="Verdana"/>
                <a:cs typeface="Verdana"/>
                <a:sym typeface="Verdana"/>
              </a:rPr>
              <a:t>Social Interactions</a:t>
            </a:r>
            <a:br>
              <a:rPr lang="en-US" sz="1800">
                <a:solidFill>
                  <a:schemeClr val="dk1"/>
                </a:solidFill>
                <a:latin typeface="Verdana"/>
                <a:ea typeface="Verdana"/>
                <a:cs typeface="Verdana"/>
                <a:sym typeface="Verdana"/>
              </a:rPr>
            </a:br>
            <a:r>
              <a:rPr lang="en-US" sz="1800">
                <a:solidFill>
                  <a:schemeClr val="dk1"/>
                </a:solidFill>
                <a:latin typeface="Verdana"/>
                <a:ea typeface="Verdana"/>
                <a:cs typeface="Verdana"/>
                <a:sym typeface="Verdana"/>
              </a:rPr>
              <a:t>(family, friends, others, etc.)</a:t>
            </a:r>
            <a:endParaRPr/>
          </a:p>
        </p:txBody>
      </p:sp>
      <p:cxnSp>
        <p:nvCxnSpPr>
          <p:cNvPr id="213" name="Shape 213"/>
          <p:cNvCxnSpPr/>
          <p:nvPr/>
        </p:nvCxnSpPr>
        <p:spPr>
          <a:xfrm flipH="1">
            <a:off x="6122925" y="4236575"/>
            <a:ext cx="573600" cy="464400"/>
          </a:xfrm>
          <a:prstGeom prst="straightConnector1">
            <a:avLst/>
          </a:prstGeom>
          <a:noFill/>
          <a:ln cap="flat" cmpd="sng" w="9525">
            <a:solidFill>
              <a:schemeClr val="dk1"/>
            </a:solidFill>
            <a:prstDash val="solid"/>
            <a:miter lim="800000"/>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descr="Get the film: https://www.createspace.com/268411&#10;&#10;Regardless of how closely their actual figure resembles their perception, teenagers' body image can affect their self-esteem, eating and exercise habits, relationships with others and ultimately their health.  Using the series' signature student-shot style, TEEN TRUTH: BODY IMAGE presents real youths, parents, physicians, physiologists, and an entertainment professional discussing how celebrity, media, sports and peer influences can shape one's body image and ultimately lead to dangerous habits.  Teasing and exclusion led Emily to develop an eating disorder and Kayla to binge eat her way to obesity; while Nolan's desire to be bigger, stronger and faster ended in health hazards due to performance enhancing drug use.  In the end, this affecting film challenges viewers to think differently about how they see their body image and the body images of others, and ultimately empowers them to find true strength and beauty from within.&#10;&#10;&#10;TEEN TRUTH: BODY IMAGE is funded in part by:&#10;&#10;&#10;The Efrain Anthony Marrero Foundation - Vacaville, California&#10;Hopewell Eating Disorder Support Center - Ottawa, Canada&#10;The Kristen Watt Foundation - Stockton, California&#10;The Taylor Hooton Foundation - Plano, Texas&#10;&#10;&#10;Proceeds from this film will go to help these non-profit organizations in their fight against eating disorders and steroid abuse." id="89" name="Shape 89" title="TEEN TRUTH: BODY IMAGE Trailer">
            <a:hlinkClick r:id="rId3"/>
          </p:cNvPr>
          <p:cNvPicPr preferRelativeResize="0"/>
          <p:nvPr/>
        </p:nvPicPr>
        <p:blipFill>
          <a:blip r:embed="rId4">
            <a:alphaModFix/>
          </a:blip>
          <a:stretch>
            <a:fillRect/>
          </a:stretch>
        </p:blipFill>
        <p:spPr>
          <a:xfrm>
            <a:off x="232050" y="173991"/>
            <a:ext cx="8679900" cy="650990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title"/>
          </p:nvPr>
        </p:nvSpPr>
        <p:spPr>
          <a:xfrm>
            <a:off x="311700" y="239125"/>
            <a:ext cx="8520600" cy="11223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latin typeface="Francois One"/>
                <a:ea typeface="Francois One"/>
                <a:cs typeface="Francois One"/>
                <a:sym typeface="Francois One"/>
              </a:rPr>
              <a:t>The media can have a significant impact on our own self-image and self-esteem</a:t>
            </a:r>
            <a:endParaRPr>
              <a:latin typeface="Francois One"/>
              <a:ea typeface="Francois One"/>
              <a:cs typeface="Francois One"/>
              <a:sym typeface="Francois One"/>
            </a:endParaRPr>
          </a:p>
        </p:txBody>
      </p:sp>
      <p:pic>
        <p:nvPicPr>
          <p:cNvPr descr="Trailer from this director: http://chip.tl/FDTrailer&#10;Check out Body Evolution: https://www.youtube.com/watch?v=xKQdwjGiF-s&#10;Support Dove's work here: https://www.facebook.com/DoveUS&#10;Dove Evolution was created for Dove/Ogilvy by Tim Piper who now writes and directs branded films for Piro (www.pirovision.com).&#10;Dove Evolution was directed by Tim Piper and Yael Staav for Ogilvy and Dove. Creation and concept by Mike Kirkland and Tim Piper.&#10;Yael Staav is represented by Soft Citizen in Canada." id="220" name="Shape 220" title="dove evolution">
            <a:hlinkClick r:id="rId3"/>
          </p:cNvPr>
          <p:cNvPicPr preferRelativeResize="0"/>
          <p:nvPr/>
        </p:nvPicPr>
        <p:blipFill>
          <a:blip r:embed="rId4">
            <a:alphaModFix/>
          </a:blip>
          <a:stretch>
            <a:fillRect/>
          </a:stretch>
        </p:blipFill>
        <p:spPr>
          <a:xfrm>
            <a:off x="1226513" y="1481775"/>
            <a:ext cx="6690974" cy="5018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txBox="1"/>
          <p:nvPr>
            <p:ph type="title"/>
          </p:nvPr>
        </p:nvSpPr>
        <p:spPr>
          <a:xfrm>
            <a:off x="1370012" y="140100"/>
            <a:ext cx="73137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Impact"/>
              <a:buNone/>
            </a:pPr>
            <a:r>
              <a:rPr b="0" i="0" lang="en-US" sz="4400" u="none" cap="none" strike="noStrike">
                <a:solidFill>
                  <a:schemeClr val="dk1"/>
                </a:solidFill>
                <a:latin typeface="Impact"/>
                <a:ea typeface="Impact"/>
                <a:cs typeface="Impact"/>
                <a:sym typeface="Impact"/>
              </a:rPr>
              <a:t>Sources of “Ideal” for women</a:t>
            </a:r>
            <a:endParaRPr/>
          </a:p>
        </p:txBody>
      </p:sp>
      <p:pic>
        <p:nvPicPr>
          <p:cNvPr descr="self4" id="227" name="Shape 227"/>
          <p:cNvPicPr preferRelativeResize="0"/>
          <p:nvPr>
            <p:ph idx="1" type="body"/>
          </p:nvPr>
        </p:nvPicPr>
        <p:blipFill rotWithShape="1">
          <a:blip r:embed="rId3">
            <a:alphaModFix/>
          </a:blip>
          <a:srcRect b="0" l="0" r="0" t="0"/>
          <a:stretch/>
        </p:blipFill>
        <p:spPr>
          <a:xfrm>
            <a:off x="2468562" y="1878012"/>
            <a:ext cx="1384300" cy="1879600"/>
          </a:xfrm>
          <a:prstGeom prst="rect">
            <a:avLst/>
          </a:prstGeom>
          <a:noFill/>
          <a:ln>
            <a:noFill/>
          </a:ln>
        </p:spPr>
      </p:pic>
      <p:pic>
        <p:nvPicPr>
          <p:cNvPr descr="518032" id="228" name="Shape 228"/>
          <p:cNvPicPr preferRelativeResize="0"/>
          <p:nvPr>
            <p:ph idx="2" type="body"/>
          </p:nvPr>
        </p:nvPicPr>
        <p:blipFill rotWithShape="1">
          <a:blip r:embed="rId4">
            <a:alphaModFix/>
          </a:blip>
          <a:srcRect b="0" l="0" r="0" t="0"/>
          <a:stretch/>
        </p:blipFill>
        <p:spPr>
          <a:xfrm>
            <a:off x="4114800" y="1676400"/>
            <a:ext cx="2286000" cy="1905000"/>
          </a:xfrm>
          <a:prstGeom prst="rect">
            <a:avLst/>
          </a:prstGeom>
          <a:noFill/>
          <a:ln>
            <a:noFill/>
          </a:ln>
        </p:spPr>
      </p:pic>
      <p:pic>
        <p:nvPicPr>
          <p:cNvPr descr="040824fi04" id="229" name="Shape 229"/>
          <p:cNvPicPr preferRelativeResize="0"/>
          <p:nvPr>
            <p:ph idx="3" type="body"/>
          </p:nvPr>
        </p:nvPicPr>
        <p:blipFill rotWithShape="1">
          <a:blip r:embed="rId5">
            <a:alphaModFix/>
          </a:blip>
          <a:srcRect b="0" l="0" r="0" t="0"/>
          <a:stretch/>
        </p:blipFill>
        <p:spPr>
          <a:xfrm>
            <a:off x="0" y="3757600"/>
            <a:ext cx="1659600" cy="2238000"/>
          </a:xfrm>
          <a:prstGeom prst="rect">
            <a:avLst/>
          </a:prstGeom>
          <a:noFill/>
          <a:ln>
            <a:noFill/>
          </a:ln>
        </p:spPr>
      </p:pic>
      <p:pic>
        <p:nvPicPr>
          <p:cNvPr descr="NutrigrainAd" id="230" name="Shape 230"/>
          <p:cNvPicPr preferRelativeResize="0"/>
          <p:nvPr>
            <p:ph idx="4" type="body"/>
          </p:nvPr>
        </p:nvPicPr>
        <p:blipFill rotWithShape="1">
          <a:blip r:embed="rId6">
            <a:alphaModFix/>
          </a:blip>
          <a:srcRect b="0" l="0" r="0" t="0"/>
          <a:stretch/>
        </p:blipFill>
        <p:spPr>
          <a:xfrm>
            <a:off x="323125" y="1122000"/>
            <a:ext cx="1995900" cy="2459400"/>
          </a:xfrm>
          <a:prstGeom prst="rect">
            <a:avLst/>
          </a:prstGeom>
          <a:noFill/>
          <a:ln>
            <a:noFill/>
          </a:ln>
        </p:spPr>
      </p:pic>
      <p:pic>
        <p:nvPicPr>
          <p:cNvPr descr="nwar768-maxim-heigl_katherine-03" id="231" name="Shape 231"/>
          <p:cNvPicPr preferRelativeResize="0"/>
          <p:nvPr/>
        </p:nvPicPr>
        <p:blipFill rotWithShape="1">
          <a:blip r:embed="rId7">
            <a:alphaModFix/>
          </a:blip>
          <a:srcRect b="0" l="0" r="0" t="0"/>
          <a:stretch/>
        </p:blipFill>
        <p:spPr>
          <a:xfrm>
            <a:off x="6578600" y="4273700"/>
            <a:ext cx="2105025" cy="2552700"/>
          </a:xfrm>
          <a:prstGeom prst="rect">
            <a:avLst/>
          </a:prstGeom>
          <a:noFill/>
          <a:ln>
            <a:noFill/>
          </a:ln>
        </p:spPr>
      </p:pic>
      <p:pic>
        <p:nvPicPr>
          <p:cNvPr descr="0063194" id="232" name="Shape 232"/>
          <p:cNvPicPr preferRelativeResize="0"/>
          <p:nvPr/>
        </p:nvPicPr>
        <p:blipFill rotWithShape="1">
          <a:blip r:embed="rId8">
            <a:alphaModFix/>
          </a:blip>
          <a:srcRect b="0" l="0" r="0" t="0"/>
          <a:stretch/>
        </p:blipFill>
        <p:spPr>
          <a:xfrm>
            <a:off x="1743900" y="3703150"/>
            <a:ext cx="2193125" cy="3021111"/>
          </a:xfrm>
          <a:prstGeom prst="rect">
            <a:avLst/>
          </a:prstGeom>
          <a:noFill/>
          <a:ln>
            <a:noFill/>
          </a:ln>
        </p:spPr>
      </p:pic>
      <p:pic>
        <p:nvPicPr>
          <p:cNvPr descr="glam1" id="233" name="Shape 233"/>
          <p:cNvPicPr preferRelativeResize="0"/>
          <p:nvPr/>
        </p:nvPicPr>
        <p:blipFill rotWithShape="1">
          <a:blip r:embed="rId9">
            <a:alphaModFix/>
          </a:blip>
          <a:srcRect b="0" l="0" r="0" t="0"/>
          <a:stretch/>
        </p:blipFill>
        <p:spPr>
          <a:xfrm>
            <a:off x="6934200" y="1752600"/>
            <a:ext cx="1708150" cy="2362200"/>
          </a:xfrm>
          <a:prstGeom prst="rect">
            <a:avLst/>
          </a:prstGeom>
          <a:noFill/>
          <a:ln>
            <a:noFill/>
          </a:ln>
        </p:spPr>
      </p:pic>
      <p:pic>
        <p:nvPicPr>
          <p:cNvPr descr="abs" id="234" name="Shape 234"/>
          <p:cNvPicPr preferRelativeResize="0"/>
          <p:nvPr/>
        </p:nvPicPr>
        <p:blipFill rotWithShape="1">
          <a:blip r:embed="rId10">
            <a:alphaModFix/>
          </a:blip>
          <a:srcRect b="0" l="0" r="0" t="0"/>
          <a:stretch/>
        </p:blipFill>
        <p:spPr>
          <a:xfrm>
            <a:off x="4348946" y="3703150"/>
            <a:ext cx="1817725" cy="3123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pic>
        <p:nvPicPr>
          <p:cNvPr descr="beauty2-small" id="240" name="Shape 240"/>
          <p:cNvPicPr preferRelativeResize="0"/>
          <p:nvPr/>
        </p:nvPicPr>
        <p:blipFill rotWithShape="1">
          <a:blip r:embed="rId3">
            <a:alphaModFix/>
          </a:blip>
          <a:srcRect b="0" l="0" r="0" t="0"/>
          <a:stretch/>
        </p:blipFill>
        <p:spPr>
          <a:xfrm>
            <a:off x="914400" y="533400"/>
            <a:ext cx="1870075" cy="2743200"/>
          </a:xfrm>
          <a:prstGeom prst="rect">
            <a:avLst/>
          </a:prstGeom>
          <a:noFill/>
          <a:ln>
            <a:noFill/>
          </a:ln>
        </p:spPr>
      </p:pic>
      <p:pic>
        <p:nvPicPr>
          <p:cNvPr descr="beauty3-small" id="241" name="Shape 241"/>
          <p:cNvPicPr preferRelativeResize="0"/>
          <p:nvPr/>
        </p:nvPicPr>
        <p:blipFill rotWithShape="1">
          <a:blip r:embed="rId4">
            <a:alphaModFix/>
          </a:blip>
          <a:srcRect b="0" l="0" r="0" t="0"/>
          <a:stretch/>
        </p:blipFill>
        <p:spPr>
          <a:xfrm>
            <a:off x="3581400" y="533400"/>
            <a:ext cx="1827212" cy="2667000"/>
          </a:xfrm>
          <a:prstGeom prst="rect">
            <a:avLst/>
          </a:prstGeom>
          <a:noFill/>
          <a:ln>
            <a:noFill/>
          </a:ln>
        </p:spPr>
      </p:pic>
      <p:pic>
        <p:nvPicPr>
          <p:cNvPr descr="fitness2-small" id="242" name="Shape 242"/>
          <p:cNvPicPr preferRelativeResize="0"/>
          <p:nvPr/>
        </p:nvPicPr>
        <p:blipFill rotWithShape="1">
          <a:blip r:embed="rId5">
            <a:alphaModFix/>
          </a:blip>
          <a:srcRect b="0" l="0" r="0" t="0"/>
          <a:stretch/>
        </p:blipFill>
        <p:spPr>
          <a:xfrm>
            <a:off x="914400" y="3581400"/>
            <a:ext cx="1917700" cy="2667000"/>
          </a:xfrm>
          <a:prstGeom prst="rect">
            <a:avLst/>
          </a:prstGeom>
          <a:noFill/>
          <a:ln>
            <a:noFill/>
          </a:ln>
        </p:spPr>
      </p:pic>
      <p:pic>
        <p:nvPicPr>
          <p:cNvPr descr="fitness3-small" id="243" name="Shape 243"/>
          <p:cNvPicPr preferRelativeResize="0"/>
          <p:nvPr/>
        </p:nvPicPr>
        <p:blipFill rotWithShape="1">
          <a:blip r:embed="rId6">
            <a:alphaModFix/>
          </a:blip>
          <a:srcRect b="0" l="0" r="0" t="0"/>
          <a:stretch/>
        </p:blipFill>
        <p:spPr>
          <a:xfrm>
            <a:off x="3581400" y="3581400"/>
            <a:ext cx="1801812" cy="2667000"/>
          </a:xfrm>
          <a:prstGeom prst="rect">
            <a:avLst/>
          </a:prstGeom>
          <a:noFill/>
          <a:ln>
            <a:noFill/>
          </a:ln>
        </p:spPr>
      </p:pic>
      <p:pic>
        <p:nvPicPr>
          <p:cNvPr descr="beauty-small" id="244" name="Shape 244"/>
          <p:cNvPicPr preferRelativeResize="0"/>
          <p:nvPr/>
        </p:nvPicPr>
        <p:blipFill rotWithShape="1">
          <a:blip r:embed="rId7">
            <a:alphaModFix/>
          </a:blip>
          <a:srcRect b="0" l="0" r="0" t="0"/>
          <a:stretch/>
        </p:blipFill>
        <p:spPr>
          <a:xfrm>
            <a:off x="6172200" y="533400"/>
            <a:ext cx="1947862" cy="2743200"/>
          </a:xfrm>
          <a:prstGeom prst="rect">
            <a:avLst/>
          </a:prstGeom>
          <a:noFill/>
          <a:ln>
            <a:noFill/>
          </a:ln>
        </p:spPr>
      </p:pic>
      <p:pic>
        <p:nvPicPr>
          <p:cNvPr descr="fitness-small" id="245" name="Shape 245"/>
          <p:cNvPicPr preferRelativeResize="0"/>
          <p:nvPr/>
        </p:nvPicPr>
        <p:blipFill rotWithShape="1">
          <a:blip r:embed="rId8">
            <a:alphaModFix/>
          </a:blip>
          <a:srcRect b="0" l="0" r="0" t="0"/>
          <a:stretch/>
        </p:blipFill>
        <p:spPr>
          <a:xfrm>
            <a:off x="6172200" y="3581400"/>
            <a:ext cx="1903412" cy="2667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Shape 250"/>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Impact"/>
              <a:buNone/>
            </a:pPr>
            <a:r>
              <a:rPr b="1" i="0" lang="en-US" sz="4400" u="none" cap="none" strike="noStrike">
                <a:solidFill>
                  <a:schemeClr val="dk1"/>
                </a:solidFill>
                <a:latin typeface="Impact"/>
                <a:ea typeface="Impact"/>
                <a:cs typeface="Impact"/>
                <a:sym typeface="Impact"/>
              </a:rPr>
              <a:t>Digital Editing Tricks</a:t>
            </a:r>
            <a:endParaRPr/>
          </a:p>
        </p:txBody>
      </p:sp>
      <p:pic>
        <p:nvPicPr>
          <p:cNvPr descr="potmxc4hwg1couh.jpg" id="251" name="Shape 251"/>
          <p:cNvPicPr preferRelativeResize="0"/>
          <p:nvPr/>
        </p:nvPicPr>
        <p:blipFill rotWithShape="1">
          <a:blip r:embed="rId3">
            <a:alphaModFix/>
          </a:blip>
          <a:srcRect b="0" l="0" r="0" t="0"/>
          <a:stretch/>
        </p:blipFill>
        <p:spPr>
          <a:xfrm>
            <a:off x="2590800" y="2057400"/>
            <a:ext cx="4572000" cy="4051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type="title"/>
          </p:nvPr>
        </p:nvSpPr>
        <p:spPr>
          <a:xfrm>
            <a:off x="762000" y="609600"/>
            <a:ext cx="7313612" cy="8683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Impact"/>
              <a:buNone/>
            </a:pPr>
            <a:r>
              <a:rPr b="1" i="0" lang="en-US" sz="4400" u="none" cap="none" strike="noStrike">
                <a:solidFill>
                  <a:schemeClr val="dk1"/>
                </a:solidFill>
                <a:latin typeface="Impact"/>
                <a:ea typeface="Impact"/>
                <a:cs typeface="Impact"/>
                <a:sym typeface="Impact"/>
              </a:rPr>
              <a:t>Digital Editing Tricks</a:t>
            </a:r>
            <a:endParaRPr/>
          </a:p>
        </p:txBody>
      </p:sp>
      <p:sp>
        <p:nvSpPr>
          <p:cNvPr id="257" name="Shape 257"/>
          <p:cNvSpPr txBox="1"/>
          <p:nvPr>
            <p:ph idx="1" type="body"/>
          </p:nvPr>
        </p:nvSpPr>
        <p:spPr>
          <a:xfrm>
            <a:off x="381000" y="1600200"/>
            <a:ext cx="8305800" cy="4876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300"/>
              <a:buFont typeface="Arial"/>
              <a:buNone/>
            </a:pPr>
            <a:r>
              <a:rPr b="0" i="0" lang="en-US" sz="3300" u="none" cap="none" strike="noStrike">
                <a:solidFill>
                  <a:schemeClr val="dk1"/>
                </a:solidFill>
                <a:latin typeface="Times New Roman"/>
                <a:ea typeface="Times New Roman"/>
                <a:cs typeface="Times New Roman"/>
                <a:sym typeface="Times New Roman"/>
              </a:rPr>
              <a:t>     What you see is probably not real</a:t>
            </a:r>
            <a:endParaRPr/>
          </a:p>
          <a:p>
            <a:pPr indent="-342900" lvl="0" marL="342900" marR="0" rtl="0" algn="l">
              <a:lnSpc>
                <a:spcPct val="100000"/>
              </a:lnSpc>
              <a:spcBef>
                <a:spcPts val="660"/>
              </a:spcBef>
              <a:spcAft>
                <a:spcPts val="0"/>
              </a:spcAft>
              <a:buClr>
                <a:schemeClr val="dk1"/>
              </a:buClr>
              <a:buSzPts val="3300"/>
              <a:buFont typeface="Arial"/>
              <a:buNone/>
            </a:pPr>
            <a:r>
              <a:t/>
            </a:r>
            <a:endParaRPr b="0" i="0" sz="33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660"/>
              </a:spcBef>
              <a:spcAft>
                <a:spcPts val="0"/>
              </a:spcAft>
              <a:buClr>
                <a:schemeClr val="dk1"/>
              </a:buClr>
              <a:buSzPts val="3300"/>
              <a:buFont typeface="Arial"/>
              <a:buNone/>
            </a:pPr>
            <a:r>
              <a:t/>
            </a:r>
            <a:endParaRPr b="0" i="1" sz="3300" u="none" cap="none" strike="noStrike">
              <a:solidFill>
                <a:schemeClr val="dk1"/>
              </a:solidFill>
              <a:latin typeface="Times New Roman"/>
              <a:ea typeface="Times New Roman"/>
              <a:cs typeface="Times New Roman"/>
              <a:sym typeface="Times New Roman"/>
            </a:endParaRPr>
          </a:p>
          <a:p>
            <a:pPr indent="-133350" lvl="0" marL="342900" marR="0" rtl="0" algn="l">
              <a:spcBef>
                <a:spcPts val="660"/>
              </a:spcBef>
              <a:spcAft>
                <a:spcPts val="1600"/>
              </a:spcAft>
              <a:buClr>
                <a:schemeClr val="dk1"/>
              </a:buClr>
              <a:buSzPts val="3300"/>
              <a:buFont typeface="Arial"/>
              <a:buNone/>
            </a:pPr>
            <a:r>
              <a:t/>
            </a:r>
            <a:endParaRPr b="0" i="1" sz="3300" u="none">
              <a:solidFill>
                <a:schemeClr val="dk1"/>
              </a:solidFill>
              <a:latin typeface="Times New Roman"/>
              <a:ea typeface="Times New Roman"/>
              <a:cs typeface="Times New Roman"/>
              <a:sym typeface="Times New Roman"/>
            </a:endParaRPr>
          </a:p>
        </p:txBody>
      </p:sp>
      <p:pic>
        <p:nvPicPr>
          <p:cNvPr descr="500x_crytalshoppedcomparison_blackwhitecolor.jpg" id="258" name="Shape 258"/>
          <p:cNvPicPr preferRelativeResize="0"/>
          <p:nvPr/>
        </p:nvPicPr>
        <p:blipFill rotWithShape="1">
          <a:blip r:embed="rId3">
            <a:alphaModFix/>
          </a:blip>
          <a:srcRect b="0" l="0" r="0" t="0"/>
          <a:stretch/>
        </p:blipFill>
        <p:spPr>
          <a:xfrm>
            <a:off x="2362200" y="2362200"/>
            <a:ext cx="4572000" cy="38496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Shape 264"/>
          <p:cNvSpPr txBox="1"/>
          <p:nvPr>
            <p:ph type="title"/>
          </p:nvPr>
        </p:nvSpPr>
        <p:spPr>
          <a:xfrm>
            <a:off x="1219200" y="6350"/>
            <a:ext cx="7313612"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Impact"/>
              <a:buNone/>
            </a:pPr>
            <a:r>
              <a:rPr b="0" i="0" lang="en-US" sz="4400" u="none" cap="none" strike="noStrike">
                <a:solidFill>
                  <a:schemeClr val="dk1"/>
                </a:solidFill>
                <a:latin typeface="Impact"/>
                <a:ea typeface="Impact"/>
                <a:cs typeface="Impact"/>
                <a:sym typeface="Impact"/>
              </a:rPr>
              <a:t>Men are Affected Too!</a:t>
            </a:r>
            <a:endParaRPr/>
          </a:p>
        </p:txBody>
      </p:sp>
      <p:pic>
        <p:nvPicPr>
          <p:cNvPr descr="mh_muscle_big176" id="265" name="Shape 265"/>
          <p:cNvPicPr preferRelativeResize="0"/>
          <p:nvPr>
            <p:ph idx="1" type="body"/>
          </p:nvPr>
        </p:nvPicPr>
        <p:blipFill rotWithShape="1">
          <a:blip r:embed="rId3">
            <a:alphaModFix/>
          </a:blip>
          <a:srcRect b="0" l="0" r="0" t="0"/>
          <a:stretch/>
        </p:blipFill>
        <p:spPr>
          <a:xfrm>
            <a:off x="2193925" y="4176712"/>
            <a:ext cx="1905000" cy="2489200"/>
          </a:xfrm>
          <a:prstGeom prst="rect">
            <a:avLst/>
          </a:prstGeom>
          <a:noFill/>
          <a:ln>
            <a:noFill/>
          </a:ln>
        </p:spPr>
      </p:pic>
      <p:pic>
        <p:nvPicPr>
          <p:cNvPr descr="the Abs Diet" id="266" name="Shape 266"/>
          <p:cNvPicPr preferRelativeResize="0"/>
          <p:nvPr>
            <p:ph idx="2" type="body"/>
          </p:nvPr>
        </p:nvPicPr>
        <p:blipFill rotWithShape="1">
          <a:blip r:embed="rId4">
            <a:alphaModFix/>
          </a:blip>
          <a:srcRect b="0" l="0" r="0" t="0"/>
          <a:stretch/>
        </p:blipFill>
        <p:spPr>
          <a:xfrm>
            <a:off x="95250" y="4376737"/>
            <a:ext cx="1989137" cy="1989137"/>
          </a:xfrm>
          <a:prstGeom prst="rect">
            <a:avLst/>
          </a:prstGeom>
          <a:noFill/>
          <a:ln>
            <a:noFill/>
          </a:ln>
        </p:spPr>
      </p:pic>
      <p:pic>
        <p:nvPicPr>
          <p:cNvPr descr="mh_10s" id="267" name="Shape 267"/>
          <p:cNvPicPr preferRelativeResize="0"/>
          <p:nvPr>
            <p:ph idx="3" type="body"/>
          </p:nvPr>
        </p:nvPicPr>
        <p:blipFill rotWithShape="1">
          <a:blip r:embed="rId5">
            <a:alphaModFix/>
          </a:blip>
          <a:srcRect b="0" l="0" r="0" t="0"/>
          <a:stretch/>
        </p:blipFill>
        <p:spPr>
          <a:xfrm>
            <a:off x="6873875" y="1149350"/>
            <a:ext cx="2014537" cy="2760662"/>
          </a:xfrm>
          <a:prstGeom prst="rect">
            <a:avLst/>
          </a:prstGeom>
          <a:noFill/>
          <a:ln>
            <a:noFill/>
          </a:ln>
        </p:spPr>
      </p:pic>
      <p:pic>
        <p:nvPicPr>
          <p:cNvPr descr="gq" id="268" name="Shape 268"/>
          <p:cNvPicPr preferRelativeResize="0"/>
          <p:nvPr/>
        </p:nvPicPr>
        <p:blipFill rotWithShape="1">
          <a:blip r:embed="rId6">
            <a:alphaModFix/>
          </a:blip>
          <a:srcRect b="0" l="0" r="0" t="0"/>
          <a:stretch/>
        </p:blipFill>
        <p:spPr>
          <a:xfrm>
            <a:off x="228600" y="1765300"/>
            <a:ext cx="1855787" cy="2489200"/>
          </a:xfrm>
          <a:prstGeom prst="rect">
            <a:avLst/>
          </a:prstGeom>
          <a:noFill/>
          <a:ln>
            <a:noFill/>
          </a:ln>
        </p:spPr>
      </p:pic>
      <p:pic>
        <p:nvPicPr>
          <p:cNvPr id="269" name="Shape 269"/>
          <p:cNvPicPr preferRelativeResize="0"/>
          <p:nvPr/>
        </p:nvPicPr>
        <p:blipFill rotWithShape="1">
          <a:blip r:embed="rId7">
            <a:alphaModFix/>
          </a:blip>
          <a:srcRect b="0" l="0" r="0" t="0"/>
          <a:stretch/>
        </p:blipFill>
        <p:spPr>
          <a:xfrm>
            <a:off x="6619875" y="4110037"/>
            <a:ext cx="2524125" cy="2524125"/>
          </a:xfrm>
          <a:prstGeom prst="rect">
            <a:avLst/>
          </a:prstGeom>
          <a:noFill/>
          <a:ln>
            <a:noFill/>
          </a:ln>
        </p:spPr>
      </p:pic>
      <p:pic>
        <p:nvPicPr>
          <p:cNvPr id="270" name="Shape 270"/>
          <p:cNvPicPr preferRelativeResize="0"/>
          <p:nvPr/>
        </p:nvPicPr>
        <p:blipFill rotWithShape="1">
          <a:blip r:embed="rId8">
            <a:alphaModFix/>
          </a:blip>
          <a:srcRect b="0" l="0" r="0" t="0"/>
          <a:stretch/>
        </p:blipFill>
        <p:spPr>
          <a:xfrm>
            <a:off x="4189412" y="1149350"/>
            <a:ext cx="2660650" cy="3492500"/>
          </a:xfrm>
          <a:prstGeom prst="rect">
            <a:avLst/>
          </a:prstGeom>
          <a:noFill/>
          <a:ln>
            <a:noFill/>
          </a:ln>
        </p:spPr>
      </p:pic>
      <p:pic>
        <p:nvPicPr>
          <p:cNvPr descr="28" id="271" name="Shape 271"/>
          <p:cNvPicPr preferRelativeResize="0"/>
          <p:nvPr/>
        </p:nvPicPr>
        <p:blipFill rotWithShape="1">
          <a:blip r:embed="rId9">
            <a:alphaModFix/>
          </a:blip>
          <a:srcRect b="0" l="0" r="0" t="0"/>
          <a:stretch/>
        </p:blipFill>
        <p:spPr>
          <a:xfrm>
            <a:off x="4500562" y="4010025"/>
            <a:ext cx="1824037" cy="2655887"/>
          </a:xfrm>
          <a:prstGeom prst="rect">
            <a:avLst/>
          </a:prstGeom>
          <a:noFill/>
          <a:ln>
            <a:noFill/>
          </a:ln>
        </p:spPr>
      </p:pic>
      <p:pic>
        <p:nvPicPr>
          <p:cNvPr id="272" name="Shape 272"/>
          <p:cNvPicPr preferRelativeResize="0"/>
          <p:nvPr/>
        </p:nvPicPr>
        <p:blipFill rotWithShape="1">
          <a:blip r:embed="rId10">
            <a:alphaModFix/>
          </a:blip>
          <a:srcRect b="0" l="0" r="0" t="0"/>
          <a:stretch/>
        </p:blipFill>
        <p:spPr>
          <a:xfrm>
            <a:off x="2084387" y="1268412"/>
            <a:ext cx="2038350" cy="2738437"/>
          </a:xfrm>
          <a:prstGeom prst="rect">
            <a:avLst/>
          </a:prstGeom>
          <a:noFill/>
          <a:ln>
            <a:noFill/>
          </a:ln>
        </p:spPr>
      </p:pic>
      <p:sp>
        <p:nvSpPr>
          <p:cNvPr id="273" name="Shape 273"/>
          <p:cNvSpPr txBox="1"/>
          <p:nvPr>
            <p:ph idx="4" type="body"/>
          </p:nvPr>
        </p:nvSpPr>
        <p:spPr>
          <a:xfrm>
            <a:off x="1370012" y="1827212"/>
            <a:ext cx="3579812" cy="19812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1600"/>
              </a:spcAft>
              <a:buClr>
                <a:schemeClr val="dk1"/>
              </a:buClr>
              <a:buSzPts val="3200"/>
              <a:buFont typeface="Arial"/>
              <a:buNone/>
            </a:pPr>
            <a:r>
              <a:t/>
            </a: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Impact"/>
              <a:buNone/>
            </a:pPr>
            <a:r>
              <a:rPr b="0" i="0" lang="en-US" sz="4400" u="none" cap="none" strike="noStrike">
                <a:solidFill>
                  <a:schemeClr val="dk1"/>
                </a:solidFill>
                <a:latin typeface="Impact"/>
                <a:ea typeface="Impact"/>
                <a:cs typeface="Impact"/>
                <a:sym typeface="Impact"/>
              </a:rPr>
              <a:t>A New Boys Club</a:t>
            </a:r>
            <a:endParaRPr/>
          </a:p>
        </p:txBody>
      </p:sp>
      <p:pic>
        <p:nvPicPr>
          <p:cNvPr descr="6015.png" id="279" name="Shape 279"/>
          <p:cNvPicPr preferRelativeResize="0"/>
          <p:nvPr>
            <p:ph idx="1" type="body"/>
          </p:nvPr>
        </p:nvPicPr>
        <p:blipFill rotWithShape="1">
          <a:blip r:embed="rId3">
            <a:alphaModFix/>
          </a:blip>
          <a:srcRect b="0" l="0" r="0" t="0"/>
          <a:stretch/>
        </p:blipFill>
        <p:spPr>
          <a:xfrm>
            <a:off x="3070225" y="1524000"/>
            <a:ext cx="2895600" cy="3976687"/>
          </a:xfrm>
          <a:prstGeom prst="rect">
            <a:avLst/>
          </a:prstGeom>
          <a:noFill/>
          <a:ln>
            <a:noFill/>
          </a:ln>
        </p:spPr>
      </p:pic>
      <p:sp>
        <p:nvSpPr>
          <p:cNvPr id="280" name="Shape 280"/>
          <p:cNvSpPr txBox="1"/>
          <p:nvPr/>
        </p:nvSpPr>
        <p:spPr>
          <a:xfrm>
            <a:off x="3429000" y="5410200"/>
            <a:ext cx="2436812" cy="762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3200"/>
              <a:buFont typeface="Impact"/>
              <a:buNone/>
            </a:pPr>
            <a:r>
              <a:rPr b="0" i="1" lang="en-US" sz="3200" u="none">
                <a:solidFill>
                  <a:schemeClr val="dk2"/>
                </a:solidFill>
                <a:latin typeface="Impact"/>
                <a:ea typeface="Impact"/>
                <a:cs typeface="Impact"/>
                <a:sym typeface="Impact"/>
              </a:rPr>
              <a:t>“Bigorexia”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idx="1" type="body"/>
          </p:nvPr>
        </p:nvSpPr>
        <p:spPr>
          <a:xfrm>
            <a:off x="1370013" y="1827213"/>
            <a:ext cx="3579900" cy="19812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1600"/>
              </a:spcAft>
              <a:buClr>
                <a:schemeClr val="dk1"/>
              </a:buClr>
              <a:buSzPts val="3200"/>
              <a:buFont typeface="Arial"/>
              <a:buNone/>
            </a:pPr>
            <a:r>
              <a:t/>
            </a:r>
            <a:endParaRPr sz="3200">
              <a:solidFill>
                <a:schemeClr val="dk1"/>
              </a:solidFill>
              <a:latin typeface="Times New Roman"/>
              <a:ea typeface="Times New Roman"/>
              <a:cs typeface="Times New Roman"/>
              <a:sym typeface="Times New Roman"/>
            </a:endParaRPr>
          </a:p>
        </p:txBody>
      </p:sp>
      <p:sp>
        <p:nvSpPr>
          <p:cNvPr id="286" name="Shape 286"/>
          <p:cNvSpPr txBox="1"/>
          <p:nvPr>
            <p:ph idx="2" type="body"/>
          </p:nvPr>
        </p:nvSpPr>
        <p:spPr>
          <a:xfrm>
            <a:off x="5102225" y="1827213"/>
            <a:ext cx="3581400" cy="19812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1600"/>
              </a:spcAft>
              <a:buClr>
                <a:schemeClr val="dk1"/>
              </a:buClr>
              <a:buSzPts val="3200"/>
              <a:buFont typeface="Arial"/>
              <a:buNone/>
            </a:pPr>
            <a:r>
              <a:t/>
            </a:r>
            <a:endParaRPr sz="3200">
              <a:solidFill>
                <a:schemeClr val="dk1"/>
              </a:solidFill>
              <a:latin typeface="Times New Roman"/>
              <a:ea typeface="Times New Roman"/>
              <a:cs typeface="Times New Roman"/>
              <a:sym typeface="Times New Roman"/>
            </a:endParaRPr>
          </a:p>
        </p:txBody>
      </p:sp>
      <p:pic>
        <p:nvPicPr>
          <p:cNvPr descr="fat-absorb" id="287" name="Shape 287"/>
          <p:cNvPicPr preferRelativeResize="0"/>
          <p:nvPr>
            <p:ph idx="3" type="body"/>
          </p:nvPr>
        </p:nvPicPr>
        <p:blipFill rotWithShape="1">
          <a:blip r:embed="rId3">
            <a:alphaModFix/>
          </a:blip>
          <a:srcRect b="0" l="0" r="0" t="0"/>
          <a:stretch/>
        </p:blipFill>
        <p:spPr>
          <a:xfrm>
            <a:off x="4762" y="5118100"/>
            <a:ext cx="1069975" cy="1719262"/>
          </a:xfrm>
          <a:prstGeom prst="rect">
            <a:avLst/>
          </a:prstGeom>
          <a:noFill/>
          <a:ln>
            <a:noFill/>
          </a:ln>
        </p:spPr>
      </p:pic>
      <p:pic>
        <p:nvPicPr>
          <p:cNvPr descr="slim_sculpt" id="288" name="Shape 288"/>
          <p:cNvPicPr preferRelativeResize="0"/>
          <p:nvPr>
            <p:ph idx="4" type="body"/>
          </p:nvPr>
        </p:nvPicPr>
        <p:blipFill rotWithShape="1">
          <a:blip r:embed="rId4">
            <a:alphaModFix/>
          </a:blip>
          <a:srcRect b="0" l="0" r="0" t="0"/>
          <a:stretch/>
        </p:blipFill>
        <p:spPr>
          <a:xfrm>
            <a:off x="2635250" y="5181600"/>
            <a:ext cx="1179512" cy="1698625"/>
          </a:xfrm>
          <a:prstGeom prst="rect">
            <a:avLst/>
          </a:prstGeom>
          <a:noFill/>
          <a:ln>
            <a:noFill/>
          </a:ln>
        </p:spPr>
      </p:pic>
      <p:pic>
        <p:nvPicPr>
          <p:cNvPr descr="clip_image002_0013" id="289" name="Shape 289"/>
          <p:cNvPicPr preferRelativeResize="0"/>
          <p:nvPr/>
        </p:nvPicPr>
        <p:blipFill rotWithShape="1">
          <a:blip r:embed="rId5">
            <a:alphaModFix/>
          </a:blip>
          <a:srcRect b="0" l="0" r="0" t="0"/>
          <a:stretch/>
        </p:blipFill>
        <p:spPr>
          <a:xfrm>
            <a:off x="1022350" y="5181600"/>
            <a:ext cx="1608137" cy="1676400"/>
          </a:xfrm>
          <a:prstGeom prst="rect">
            <a:avLst/>
          </a:prstGeom>
          <a:noFill/>
          <a:ln>
            <a:noFill/>
          </a:ln>
        </p:spPr>
      </p:pic>
      <p:pic>
        <p:nvPicPr>
          <p:cNvPr id="290" name="Shape 290"/>
          <p:cNvPicPr preferRelativeResize="0"/>
          <p:nvPr/>
        </p:nvPicPr>
        <p:blipFill rotWithShape="1">
          <a:blip r:embed="rId6">
            <a:alphaModFix/>
          </a:blip>
          <a:srcRect b="0" l="0" r="0" t="0"/>
          <a:stretch/>
        </p:blipFill>
        <p:spPr>
          <a:xfrm>
            <a:off x="0" y="0"/>
            <a:ext cx="5210175" cy="3467100"/>
          </a:xfrm>
          <a:prstGeom prst="rect">
            <a:avLst/>
          </a:prstGeom>
          <a:noFill/>
          <a:ln>
            <a:noFill/>
          </a:ln>
        </p:spPr>
      </p:pic>
      <p:pic>
        <p:nvPicPr>
          <p:cNvPr id="291" name="Shape 291"/>
          <p:cNvPicPr preferRelativeResize="0"/>
          <p:nvPr/>
        </p:nvPicPr>
        <p:blipFill rotWithShape="1">
          <a:blip r:embed="rId7">
            <a:alphaModFix/>
          </a:blip>
          <a:srcRect b="0" l="0" r="0" t="0"/>
          <a:stretch/>
        </p:blipFill>
        <p:spPr>
          <a:xfrm>
            <a:off x="4100512" y="3467100"/>
            <a:ext cx="5105400" cy="3390900"/>
          </a:xfrm>
          <a:prstGeom prst="rect">
            <a:avLst/>
          </a:prstGeom>
          <a:noFill/>
          <a:ln>
            <a:noFill/>
          </a:ln>
        </p:spPr>
      </p:pic>
      <p:sp>
        <p:nvSpPr>
          <p:cNvPr id="292" name="Shape 292"/>
          <p:cNvSpPr txBox="1"/>
          <p:nvPr/>
        </p:nvSpPr>
        <p:spPr>
          <a:xfrm>
            <a:off x="831850" y="3467100"/>
            <a:ext cx="3124200" cy="1323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Arial"/>
              <a:buNone/>
            </a:pPr>
            <a:r>
              <a:rPr b="0" i="0" lang="en-US" sz="8000" u="none">
                <a:solidFill>
                  <a:schemeClr val="dk1"/>
                </a:solidFill>
                <a:latin typeface="Arial"/>
                <a:ea typeface="Arial"/>
                <a:cs typeface="Arial"/>
                <a:sym typeface="Arial"/>
              </a:rPr>
              <a:t>BOD</a:t>
            </a:r>
            <a:r>
              <a:rPr b="0" i="0" lang="en-US" sz="8000" u="none">
                <a:solidFill>
                  <a:srgbClr val="FF0000"/>
                </a:solidFill>
                <a:latin typeface="Arial"/>
                <a:ea typeface="Arial"/>
                <a:cs typeface="Arial"/>
                <a:sym typeface="Arial"/>
              </a:rPr>
              <a:t>Y</a:t>
            </a:r>
            <a:endParaRPr/>
          </a:p>
        </p:txBody>
      </p:sp>
      <p:sp>
        <p:nvSpPr>
          <p:cNvPr id="293" name="Shape 293"/>
          <p:cNvSpPr txBox="1"/>
          <p:nvPr/>
        </p:nvSpPr>
        <p:spPr>
          <a:xfrm>
            <a:off x="3509824" y="2762250"/>
            <a:ext cx="5842200" cy="831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4800"/>
              <a:buFont typeface="Arial"/>
              <a:buNone/>
            </a:pPr>
            <a:r>
              <a:rPr b="0" i="0" lang="en-US" sz="4800" u="none">
                <a:solidFill>
                  <a:srgbClr val="FF0000"/>
                </a:solidFill>
                <a:latin typeface="Arial"/>
                <a:ea typeface="Arial"/>
                <a:cs typeface="Arial"/>
                <a:sym typeface="Arial"/>
              </a:rPr>
              <a:t>D</a:t>
            </a:r>
            <a:r>
              <a:rPr b="0" i="0" lang="en-US" sz="4800" u="none">
                <a:solidFill>
                  <a:schemeClr val="dk1"/>
                </a:solidFill>
                <a:latin typeface="Arial"/>
                <a:ea typeface="Arial"/>
                <a:cs typeface="Arial"/>
                <a:sym typeface="Arial"/>
              </a:rPr>
              <a:t>ISSATISFACTION</a:t>
            </a:r>
            <a:endParaRPr/>
          </a:p>
        </p:txBody>
      </p:sp>
      <p:sp>
        <p:nvSpPr>
          <p:cNvPr id="294" name="Shape 294"/>
          <p:cNvSpPr txBox="1"/>
          <p:nvPr/>
        </p:nvSpPr>
        <p:spPr>
          <a:xfrm>
            <a:off x="4876800" y="36512"/>
            <a:ext cx="4267200" cy="2584450"/>
          </a:xfrm>
          <a:prstGeom prst="rect">
            <a:avLst/>
          </a:prstGeom>
          <a:solidFill>
            <a:srgbClr val="9BBB59"/>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"We are bombarded with weight-loss ads every single day, multiple times a day because it's a multi-billion dollar industry that preys on the</a:t>
            </a:r>
            <a:r>
              <a:rPr b="0" i="0" lang="en-US" sz="2400" u="none">
                <a:solidFill>
                  <a:srgbClr val="FF0000"/>
                </a:solidFill>
                <a:latin typeface="Arial"/>
                <a:ea typeface="Arial"/>
                <a:cs typeface="Arial"/>
                <a:sym typeface="Arial"/>
              </a:rPr>
              <a:t> fear </a:t>
            </a:r>
            <a:r>
              <a:rPr b="0" i="0" lang="en-US" sz="2400" u="none">
                <a:solidFill>
                  <a:schemeClr val="dk1"/>
                </a:solidFill>
                <a:latin typeface="Arial"/>
                <a:ea typeface="Arial"/>
                <a:cs typeface="Arial"/>
                <a:sym typeface="Arial"/>
              </a:rPr>
              <a:t>of being</a:t>
            </a:r>
            <a:r>
              <a:rPr b="0" i="0" lang="en-US" sz="2400" u="none">
                <a:solidFill>
                  <a:srgbClr val="FF0000"/>
                </a:solidFill>
                <a:latin typeface="Arial"/>
                <a:ea typeface="Arial"/>
                <a:cs typeface="Arial"/>
                <a:sym typeface="Arial"/>
              </a:rPr>
              <a:t> fat</a:t>
            </a:r>
            <a:r>
              <a:rPr b="0" i="0" lang="en-US" sz="2400" u="none">
                <a:solidFill>
                  <a:schemeClr val="dk1"/>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pic>
        <p:nvPicPr>
          <p:cNvPr id="300" name="Shape 300"/>
          <p:cNvPicPr preferRelativeResize="0"/>
          <p:nvPr/>
        </p:nvPicPr>
        <p:blipFill>
          <a:blip r:embed="rId3">
            <a:alphaModFix/>
          </a:blip>
          <a:stretch>
            <a:fillRect/>
          </a:stretch>
        </p:blipFill>
        <p:spPr>
          <a:xfrm>
            <a:off x="0" y="865900"/>
            <a:ext cx="9143999" cy="515814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Shape 306"/>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i="1" lang="en-US"/>
              <a:t>Research shows there is a strong relationship between social media and self-esteem. </a:t>
            </a:r>
            <a:r>
              <a:rPr b="1" i="1" lang="en-US"/>
              <a:t>Increase in social media usage causes the self-esteem of individuals to </a:t>
            </a:r>
            <a:r>
              <a:rPr b="1" i="1" lang="en-US">
                <a:solidFill>
                  <a:srgbClr val="FF0000"/>
                </a:solidFill>
              </a:rPr>
              <a:t>decrease</a:t>
            </a:r>
            <a:r>
              <a:rPr b="1" i="1" lang="en-US"/>
              <a:t>.</a:t>
            </a:r>
            <a:r>
              <a:rPr lang="en-US"/>
              <a:t> </a:t>
            </a:r>
            <a:endParaRPr/>
          </a:p>
          <a:p>
            <a:pPr indent="0" lvl="0" marL="0">
              <a:spcBef>
                <a:spcPts val="0"/>
              </a:spcBef>
              <a:spcAft>
                <a:spcPts val="0"/>
              </a:spcAft>
              <a:buNone/>
            </a:pPr>
            <a:r>
              <a:t/>
            </a:r>
            <a:endParaRPr/>
          </a:p>
          <a:p>
            <a:pPr indent="0" lvl="0" marL="0">
              <a:spcBef>
                <a:spcPts val="0"/>
              </a:spcBef>
              <a:spcAft>
                <a:spcPts val="0"/>
              </a:spcAft>
              <a:buClr>
                <a:schemeClr val="dk1"/>
              </a:buClr>
              <a:buSzPts val="1100"/>
              <a:buFont typeface="Arial"/>
              <a:buNone/>
            </a:pPr>
            <a:r>
              <a:rPr lang="en-US"/>
              <a:t>One study showed that one hour spent on social media daily results in a 5.5% decrease in the self-esteem score of an individual. </a:t>
            </a:r>
            <a:endParaRPr/>
          </a:p>
          <a:p>
            <a:pPr indent="0" lvl="0" marL="0">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sz="6000">
                <a:latin typeface="Francois One"/>
                <a:ea typeface="Francois One"/>
                <a:cs typeface="Francois One"/>
                <a:sym typeface="Francois One"/>
              </a:rPr>
              <a:t>What does the term </a:t>
            </a:r>
            <a:br>
              <a:rPr lang="en-US" sz="6000">
                <a:latin typeface="Francois One"/>
                <a:ea typeface="Francois One"/>
                <a:cs typeface="Francois One"/>
                <a:sym typeface="Francois One"/>
              </a:rPr>
            </a:br>
            <a:r>
              <a:rPr lang="en-US" sz="6000">
                <a:latin typeface="Francois One"/>
                <a:ea typeface="Francois One"/>
                <a:cs typeface="Francois One"/>
                <a:sym typeface="Francois One"/>
              </a:rPr>
              <a:t>“</a:t>
            </a:r>
            <a:r>
              <a:rPr i="1" lang="en-US" sz="6000">
                <a:solidFill>
                  <a:srgbClr val="0000FF"/>
                </a:solidFill>
                <a:latin typeface="Francois One"/>
                <a:ea typeface="Francois One"/>
                <a:cs typeface="Francois One"/>
                <a:sym typeface="Francois One"/>
              </a:rPr>
              <a:t>body image</a:t>
            </a:r>
            <a:r>
              <a:rPr lang="en-US" sz="6000">
                <a:latin typeface="Francois One"/>
                <a:ea typeface="Francois One"/>
                <a:cs typeface="Francois One"/>
                <a:sym typeface="Francois One"/>
              </a:rPr>
              <a:t>” </a:t>
            </a:r>
            <a:br>
              <a:rPr lang="en-US" sz="6000">
                <a:latin typeface="Francois One"/>
                <a:ea typeface="Francois One"/>
                <a:cs typeface="Francois One"/>
                <a:sym typeface="Francois One"/>
              </a:rPr>
            </a:br>
            <a:r>
              <a:rPr lang="en-US" sz="6000">
                <a:latin typeface="Francois One"/>
                <a:ea typeface="Francois One"/>
                <a:cs typeface="Francois One"/>
                <a:sym typeface="Francois One"/>
              </a:rPr>
              <a:t>mean to you?</a:t>
            </a:r>
            <a:endParaRPr sz="6000">
              <a:latin typeface="Francois One"/>
              <a:ea typeface="Francois One"/>
              <a:cs typeface="Francois One"/>
              <a:sym typeface="Francois On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Shape 312"/>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b="1" i="1" lang="en-US">
                <a:solidFill>
                  <a:srgbClr val="333333"/>
                </a:solidFill>
                <a:highlight>
                  <a:srgbClr val="FFFFFF"/>
                </a:highlight>
              </a:rPr>
              <a:t>Upward social comparison</a:t>
            </a:r>
            <a:r>
              <a:rPr lang="en-US">
                <a:solidFill>
                  <a:srgbClr val="333333"/>
                </a:solidFill>
                <a:highlight>
                  <a:srgbClr val="FFFFFF"/>
                </a:highlight>
              </a:rPr>
              <a:t> occurs when comparing oneself to superior others who have positive characteristics. </a:t>
            </a:r>
            <a:endParaRPr>
              <a:solidFill>
                <a:srgbClr val="333333"/>
              </a:solidFill>
              <a:highlight>
                <a:srgbClr val="FFFFFF"/>
              </a:highlight>
            </a:endParaRPr>
          </a:p>
          <a:p>
            <a:pPr indent="0" lvl="0" marL="0">
              <a:spcBef>
                <a:spcPts val="0"/>
              </a:spcBef>
              <a:spcAft>
                <a:spcPts val="0"/>
              </a:spcAft>
              <a:buNone/>
            </a:pPr>
            <a:r>
              <a:t/>
            </a:r>
            <a:endParaRPr sz="3000">
              <a:solidFill>
                <a:srgbClr val="333333"/>
              </a:solidFill>
              <a:highlight>
                <a:srgbClr val="FFFFFF"/>
              </a:highlight>
            </a:endParaRPr>
          </a:p>
          <a:p>
            <a:pPr indent="0" lvl="0" marL="0">
              <a:spcBef>
                <a:spcPts val="0"/>
              </a:spcBef>
              <a:spcAft>
                <a:spcPts val="0"/>
              </a:spcAft>
              <a:buNone/>
            </a:pPr>
            <a:r>
              <a:rPr lang="en-US">
                <a:solidFill>
                  <a:srgbClr val="333333"/>
                </a:solidFill>
                <a:highlight>
                  <a:srgbClr val="FFFFFF"/>
                </a:highlight>
              </a:rPr>
              <a:t>As people use social media sites in their everyday life, they risk overexposure to </a:t>
            </a:r>
            <a:r>
              <a:rPr b="1" i="1" lang="en-US">
                <a:solidFill>
                  <a:srgbClr val="333333"/>
                </a:solidFill>
                <a:highlight>
                  <a:srgbClr val="FFFFFF"/>
                </a:highlight>
              </a:rPr>
              <a:t>upward social comparison</a:t>
            </a:r>
            <a:r>
              <a:rPr lang="en-US">
                <a:solidFill>
                  <a:srgbClr val="333333"/>
                </a:solidFill>
                <a:highlight>
                  <a:srgbClr val="FFFFFF"/>
                </a:highlight>
              </a:rPr>
              <a:t> information that can have a cumulative negative effect on their well-being.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Shape 318"/>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b="1" i="1" lang="en-US" sz="3000">
                <a:solidFill>
                  <a:srgbClr val="333333"/>
                </a:solidFill>
                <a:highlight>
                  <a:srgbClr val="FFFFFF"/>
                </a:highlight>
              </a:rPr>
              <a:t>D</a:t>
            </a:r>
            <a:r>
              <a:rPr b="1" i="1" lang="en-US" sz="3000">
                <a:solidFill>
                  <a:srgbClr val="333333"/>
                </a:solidFill>
                <a:highlight>
                  <a:srgbClr val="FFFFFF"/>
                </a:highlight>
              </a:rPr>
              <a:t>ownward social comparison</a:t>
            </a:r>
            <a:r>
              <a:rPr lang="en-US" sz="3000">
                <a:solidFill>
                  <a:srgbClr val="333333"/>
                </a:solidFill>
                <a:highlight>
                  <a:srgbClr val="FFFFFF"/>
                </a:highlight>
              </a:rPr>
              <a:t> means comparing oneself with inferior others with negative characteristics.</a:t>
            </a:r>
            <a:endParaRPr sz="3000">
              <a:solidFill>
                <a:srgbClr val="333333"/>
              </a:solidFill>
              <a:highlight>
                <a:srgbClr val="FFFFFF"/>
              </a:highlight>
            </a:endParaRPr>
          </a:p>
          <a:p>
            <a:pPr indent="0" lvl="0" marL="0">
              <a:spcBef>
                <a:spcPts val="0"/>
              </a:spcBef>
              <a:spcAft>
                <a:spcPts val="0"/>
              </a:spcAft>
              <a:buNone/>
            </a:pPr>
            <a:r>
              <a:t/>
            </a:r>
            <a:endParaRPr sz="3000">
              <a:solidFill>
                <a:srgbClr val="333333"/>
              </a:solidFill>
              <a:highlight>
                <a:srgbClr val="FFFFFF"/>
              </a:highlight>
            </a:endParaRPr>
          </a:p>
          <a:p>
            <a:pPr indent="0" lvl="0" marL="0">
              <a:spcBef>
                <a:spcPts val="0"/>
              </a:spcBef>
              <a:spcAft>
                <a:spcPts val="0"/>
              </a:spcAft>
              <a:buClr>
                <a:schemeClr val="dk1"/>
              </a:buClr>
              <a:buSzPts val="1100"/>
              <a:buFont typeface="Arial"/>
              <a:buNone/>
            </a:pPr>
            <a:r>
              <a:rPr lang="en-US" sz="3000">
                <a:solidFill>
                  <a:srgbClr val="333333"/>
                </a:solidFill>
                <a:highlight>
                  <a:srgbClr val="FFFFFF"/>
                </a:highlight>
              </a:rPr>
              <a:t>W</a:t>
            </a:r>
            <a:r>
              <a:rPr lang="en-US" sz="3000">
                <a:solidFill>
                  <a:srgbClr val="333333"/>
                </a:solidFill>
                <a:highlight>
                  <a:srgbClr val="FFFFFF"/>
                </a:highlight>
              </a:rPr>
              <a:t>hen people with low self-esteem use social media sites to express themselves in what seems like a safe environment, they could get into a vicious cycle of receiving some social support but also being exposed to constant upward social comparison, which may impair their self-esteem further.</a:t>
            </a:r>
            <a:endParaRPr sz="3000"/>
          </a:p>
          <a:p>
            <a:pPr indent="0" lvl="0" marL="0">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pic>
        <p:nvPicPr>
          <p:cNvPr id="324" name="Shape 324"/>
          <p:cNvPicPr preferRelativeResize="0"/>
          <p:nvPr/>
        </p:nvPicPr>
        <p:blipFill>
          <a:blip r:embed="rId3">
            <a:alphaModFix/>
          </a:blip>
          <a:stretch>
            <a:fillRect/>
          </a:stretch>
        </p:blipFill>
        <p:spPr>
          <a:xfrm>
            <a:off x="73425" y="12"/>
            <a:ext cx="9144001" cy="67935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Shape 33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Impact"/>
              <a:buNone/>
            </a:pPr>
            <a:r>
              <a:rPr b="0" i="0" lang="en-US" sz="4400" u="none" cap="none" strike="noStrike">
                <a:solidFill>
                  <a:schemeClr val="dk1"/>
                </a:solidFill>
                <a:latin typeface="Impact"/>
                <a:ea typeface="Impact"/>
                <a:cs typeface="Impact"/>
                <a:sym typeface="Impact"/>
              </a:rPr>
              <a:t>Ten Steps to Positive </a:t>
            </a:r>
            <a:r>
              <a:rPr lang="en-US"/>
              <a:t>Self-</a:t>
            </a:r>
            <a:r>
              <a:rPr b="0" i="0" lang="en-US" sz="4400" u="none" cap="none" strike="noStrike">
                <a:solidFill>
                  <a:schemeClr val="dk1"/>
                </a:solidFill>
                <a:latin typeface="Impact"/>
                <a:ea typeface="Impact"/>
                <a:cs typeface="Impact"/>
                <a:sym typeface="Impact"/>
              </a:rPr>
              <a:t>Image</a:t>
            </a:r>
            <a:endParaRPr/>
          </a:p>
        </p:txBody>
      </p:sp>
      <p:sp>
        <p:nvSpPr>
          <p:cNvPr id="331" name="Shape 331"/>
          <p:cNvSpPr txBox="1"/>
          <p:nvPr>
            <p:ph idx="1" type="body"/>
          </p:nvPr>
        </p:nvSpPr>
        <p:spPr>
          <a:xfrm>
            <a:off x="990600" y="1676400"/>
            <a:ext cx="8153400" cy="5030787"/>
          </a:xfrm>
          <a:prstGeom prst="rect">
            <a:avLst/>
          </a:prstGeom>
          <a:noFill/>
          <a:ln>
            <a:noFill/>
          </a:ln>
        </p:spPr>
        <p:txBody>
          <a:bodyPr anchorCtr="0" anchor="t" bIns="45700" lIns="91425" spcFirstLastPara="1" rIns="91425" wrap="square" tIns="45700">
            <a:noAutofit/>
          </a:bodyPr>
          <a:lstStyle/>
          <a:p>
            <a:pPr indent="-552450" lvl="0" marL="552450" marR="0" rtl="0" algn="l">
              <a:lnSpc>
                <a:spcPct val="90000"/>
              </a:lnSpc>
              <a:spcBef>
                <a:spcPts val="0"/>
              </a:spcBef>
              <a:spcAft>
                <a:spcPts val="0"/>
              </a:spcAft>
              <a:buClr>
                <a:schemeClr val="dk1"/>
              </a:buClr>
              <a:buSzPts val="3200"/>
              <a:buFont typeface="Noto Sans Symbols"/>
              <a:buAutoNum type="arabicPeriod"/>
            </a:pPr>
            <a:r>
              <a:rPr b="0" i="0" lang="en-US" sz="3200" u="none">
                <a:solidFill>
                  <a:schemeClr val="dk1"/>
                </a:solidFill>
                <a:latin typeface="Times New Roman"/>
                <a:ea typeface="Times New Roman"/>
                <a:cs typeface="Times New Roman"/>
                <a:sym typeface="Times New Roman"/>
              </a:rPr>
              <a:t>Appreciate all that your body can do.</a:t>
            </a:r>
            <a:endParaRPr/>
          </a:p>
          <a:p>
            <a:pPr indent="-552450" lvl="0" marL="552450" marR="0" rtl="0" algn="l">
              <a:lnSpc>
                <a:spcPct val="90000"/>
              </a:lnSpc>
              <a:spcBef>
                <a:spcPts val="640"/>
              </a:spcBef>
              <a:spcAft>
                <a:spcPts val="0"/>
              </a:spcAft>
              <a:buClr>
                <a:schemeClr val="dk1"/>
              </a:buClr>
              <a:buSzPts val="3200"/>
              <a:buFont typeface="Noto Sans Symbols"/>
              <a:buAutoNum type="arabicPeriod"/>
            </a:pPr>
            <a:r>
              <a:rPr b="0" i="0" lang="en-US" sz="3200" u="none">
                <a:solidFill>
                  <a:schemeClr val="dk1"/>
                </a:solidFill>
                <a:latin typeface="Times New Roman"/>
                <a:ea typeface="Times New Roman"/>
                <a:cs typeface="Times New Roman"/>
                <a:sym typeface="Times New Roman"/>
              </a:rPr>
              <a:t>Keep a top-10 list of things you like about yourself.</a:t>
            </a:r>
            <a:endParaRPr/>
          </a:p>
          <a:p>
            <a:pPr indent="-552450" lvl="0" marL="552450" marR="0" rtl="0" algn="l">
              <a:lnSpc>
                <a:spcPct val="90000"/>
              </a:lnSpc>
              <a:spcBef>
                <a:spcPts val="640"/>
              </a:spcBef>
              <a:spcAft>
                <a:spcPts val="0"/>
              </a:spcAft>
              <a:buClr>
                <a:schemeClr val="dk1"/>
              </a:buClr>
              <a:buSzPts val="3200"/>
              <a:buFont typeface="Noto Sans Symbols"/>
              <a:buAutoNum type="arabicPeriod"/>
            </a:pPr>
            <a:r>
              <a:rPr b="0" i="0" lang="en-US" sz="3200" u="none">
                <a:solidFill>
                  <a:schemeClr val="dk1"/>
                </a:solidFill>
                <a:latin typeface="Times New Roman"/>
                <a:ea typeface="Times New Roman"/>
                <a:cs typeface="Times New Roman"/>
                <a:sym typeface="Times New Roman"/>
              </a:rPr>
              <a:t>Remind yourself that a “true beauty” is not simply skin-deep.  Beauty is a state of mind, not a state of you.</a:t>
            </a:r>
            <a:endParaRPr/>
          </a:p>
          <a:p>
            <a:pPr indent="-552450" lvl="0" marL="552450" marR="0" rtl="0" algn="l">
              <a:lnSpc>
                <a:spcPct val="90000"/>
              </a:lnSpc>
              <a:spcBef>
                <a:spcPts val="640"/>
              </a:spcBef>
              <a:spcAft>
                <a:spcPts val="0"/>
              </a:spcAft>
              <a:buClr>
                <a:schemeClr val="dk1"/>
              </a:buClr>
              <a:buSzPts val="3200"/>
              <a:buFont typeface="Noto Sans Symbols"/>
              <a:buAutoNum type="arabicPeriod"/>
            </a:pPr>
            <a:r>
              <a:rPr b="0" i="0" lang="en-US" sz="3200" u="none">
                <a:solidFill>
                  <a:schemeClr val="dk1"/>
                </a:solidFill>
                <a:latin typeface="Times New Roman"/>
                <a:ea typeface="Times New Roman"/>
                <a:cs typeface="Times New Roman"/>
                <a:sym typeface="Times New Roman"/>
              </a:rPr>
              <a:t>Look at yourself as a whole person.</a:t>
            </a:r>
            <a:endParaRPr/>
          </a:p>
          <a:p>
            <a:pPr indent="-552450" lvl="0" marL="552450" marR="0" rtl="0" algn="l">
              <a:lnSpc>
                <a:spcPct val="90000"/>
              </a:lnSpc>
              <a:spcBef>
                <a:spcPts val="640"/>
              </a:spcBef>
              <a:spcAft>
                <a:spcPts val="0"/>
              </a:spcAft>
              <a:buClr>
                <a:schemeClr val="dk1"/>
              </a:buClr>
              <a:buSzPts val="3200"/>
              <a:buFont typeface="Noto Sans Symbols"/>
              <a:buAutoNum type="arabicPeriod"/>
            </a:pPr>
            <a:r>
              <a:rPr b="0" i="0" lang="en-US" sz="3200" u="none">
                <a:solidFill>
                  <a:schemeClr val="dk1"/>
                </a:solidFill>
                <a:latin typeface="Times New Roman"/>
                <a:ea typeface="Times New Roman"/>
                <a:cs typeface="Times New Roman"/>
                <a:sym typeface="Times New Roman"/>
              </a:rPr>
              <a:t>Surround yourself with positive people.</a:t>
            </a:r>
            <a:endParaRPr/>
          </a:p>
          <a:p>
            <a:pPr indent="-139700" lvl="0" marL="342900" marR="0" rtl="0" algn="l">
              <a:spcBef>
                <a:spcPts val="640"/>
              </a:spcBef>
              <a:spcAft>
                <a:spcPts val="1600"/>
              </a:spcAft>
              <a:buClr>
                <a:schemeClr val="dk1"/>
              </a:buClr>
              <a:buSzPts val="3200"/>
              <a:buFont typeface="Arial"/>
              <a:buNone/>
            </a:pPr>
            <a:r>
              <a:t/>
            </a:r>
            <a:endParaRPr b="0" i="0" sz="3200" u="none">
              <a:solidFill>
                <a:schemeClr val="dk1"/>
              </a:solidFill>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Shape 337"/>
          <p:cNvSpPr txBox="1"/>
          <p:nvPr>
            <p:ph idx="1" type="body"/>
          </p:nvPr>
        </p:nvSpPr>
        <p:spPr>
          <a:xfrm>
            <a:off x="383775" y="506525"/>
            <a:ext cx="8686800" cy="5294100"/>
          </a:xfrm>
          <a:prstGeom prst="rect">
            <a:avLst/>
          </a:prstGeom>
          <a:noFill/>
          <a:ln>
            <a:noFill/>
          </a:ln>
        </p:spPr>
        <p:txBody>
          <a:bodyPr anchorCtr="0" anchor="t" bIns="45700" lIns="91425" spcFirstLastPara="1" rIns="91425" wrap="square" tIns="45700">
            <a:noAutofit/>
          </a:bodyPr>
          <a:lstStyle/>
          <a:p>
            <a:pPr indent="-552450" lvl="0" marL="552450" marR="0" rtl="0" algn="l">
              <a:lnSpc>
                <a:spcPct val="100000"/>
              </a:lnSpc>
              <a:spcBef>
                <a:spcPts val="0"/>
              </a:spcBef>
              <a:spcAft>
                <a:spcPts val="0"/>
              </a:spcAft>
              <a:buClr>
                <a:schemeClr val="dk1"/>
              </a:buClr>
              <a:buSzPts val="1600"/>
              <a:buFont typeface="Arial"/>
              <a:buNone/>
            </a:pPr>
            <a:r>
              <a:rPr lang="en-US" sz="3000"/>
              <a:t>6</a:t>
            </a:r>
            <a:r>
              <a:rPr b="0" i="0" lang="en-US" sz="3000" u="none">
                <a:solidFill>
                  <a:schemeClr val="dk1"/>
                </a:solidFill>
                <a:latin typeface="Times New Roman"/>
                <a:ea typeface="Times New Roman"/>
                <a:cs typeface="Times New Roman"/>
                <a:sym typeface="Times New Roman"/>
              </a:rPr>
              <a:t>.  </a:t>
            </a:r>
            <a:r>
              <a:rPr lang="en-US"/>
              <a:t>Squelch the voices in your head that tell you that your body is not “right” or that you are a bad person.</a:t>
            </a:r>
            <a:endParaRPr/>
          </a:p>
          <a:p>
            <a:pPr indent="-552450" lvl="0" marL="552450" marR="0" rtl="0" algn="l">
              <a:lnSpc>
                <a:spcPct val="100000"/>
              </a:lnSpc>
              <a:spcBef>
                <a:spcPts val="0"/>
              </a:spcBef>
              <a:spcAft>
                <a:spcPts val="0"/>
              </a:spcAft>
              <a:buClr>
                <a:schemeClr val="dk1"/>
              </a:buClr>
              <a:buSzPts val="1600"/>
              <a:buFont typeface="Arial"/>
              <a:buNone/>
            </a:pPr>
            <a:r>
              <a:t/>
            </a:r>
            <a:endParaRPr sz="3000"/>
          </a:p>
          <a:p>
            <a:pPr indent="-552450" lvl="0" marL="552450" marR="0" rtl="0" algn="l">
              <a:lnSpc>
                <a:spcPct val="100000"/>
              </a:lnSpc>
              <a:spcBef>
                <a:spcPts val="0"/>
              </a:spcBef>
              <a:spcAft>
                <a:spcPts val="0"/>
              </a:spcAft>
              <a:buClr>
                <a:schemeClr val="dk1"/>
              </a:buClr>
              <a:buSzPts val="1600"/>
              <a:buFont typeface="Arial"/>
              <a:buNone/>
            </a:pPr>
            <a:r>
              <a:rPr lang="en-US"/>
              <a:t>7.  </a:t>
            </a:r>
            <a:r>
              <a:rPr b="0" i="0" lang="en-US" sz="3200" u="none">
                <a:solidFill>
                  <a:schemeClr val="dk1"/>
                </a:solidFill>
                <a:latin typeface="Times New Roman"/>
                <a:ea typeface="Times New Roman"/>
                <a:cs typeface="Times New Roman"/>
                <a:sym typeface="Times New Roman"/>
              </a:rPr>
              <a:t>Wear clothes that are comfortable and that make you feel good about your body.</a:t>
            </a:r>
            <a:endParaRPr/>
          </a:p>
          <a:p>
            <a:pPr indent="-552450" lvl="0" marL="552450" marR="0" rtl="0" algn="l">
              <a:lnSpc>
                <a:spcPct val="100000"/>
              </a:lnSpc>
              <a:spcBef>
                <a:spcPts val="640"/>
              </a:spcBef>
              <a:spcAft>
                <a:spcPts val="0"/>
              </a:spcAft>
              <a:buClr>
                <a:schemeClr val="dk1"/>
              </a:buClr>
              <a:buSzPts val="3200"/>
              <a:buFont typeface="Noto Sans Symbols"/>
              <a:buAutoNum type="arabicPeriod" startAt="8"/>
            </a:pPr>
            <a:r>
              <a:rPr b="0" i="0" lang="en-US" sz="3200" u="none">
                <a:solidFill>
                  <a:schemeClr val="dk1"/>
                </a:solidFill>
                <a:latin typeface="Times New Roman"/>
                <a:ea typeface="Times New Roman"/>
                <a:cs typeface="Times New Roman"/>
                <a:sym typeface="Times New Roman"/>
              </a:rPr>
              <a:t>Become a critical viewer of social and media messages.</a:t>
            </a:r>
            <a:endParaRPr/>
          </a:p>
          <a:p>
            <a:pPr indent="-552450" lvl="0" marL="552450" marR="0" rtl="0" algn="l">
              <a:lnSpc>
                <a:spcPct val="100000"/>
              </a:lnSpc>
              <a:spcBef>
                <a:spcPts val="640"/>
              </a:spcBef>
              <a:spcAft>
                <a:spcPts val="0"/>
              </a:spcAft>
              <a:buClr>
                <a:schemeClr val="dk1"/>
              </a:buClr>
              <a:buSzPts val="3200"/>
              <a:buFont typeface="Noto Sans Symbols"/>
              <a:buAutoNum type="arabicPeriod" startAt="8"/>
            </a:pPr>
            <a:r>
              <a:rPr b="0" i="0" lang="en-US" sz="3200" u="none">
                <a:solidFill>
                  <a:schemeClr val="dk1"/>
                </a:solidFill>
                <a:latin typeface="Times New Roman"/>
                <a:ea typeface="Times New Roman"/>
                <a:cs typeface="Times New Roman"/>
                <a:sym typeface="Times New Roman"/>
              </a:rPr>
              <a:t>Do something nice for yourself.</a:t>
            </a:r>
            <a:endParaRPr/>
          </a:p>
          <a:p>
            <a:pPr indent="-552450" lvl="0" marL="552450" marR="0" rtl="0" algn="l">
              <a:lnSpc>
                <a:spcPct val="100000"/>
              </a:lnSpc>
              <a:spcBef>
                <a:spcPts val="640"/>
              </a:spcBef>
              <a:spcAft>
                <a:spcPts val="0"/>
              </a:spcAft>
              <a:buClr>
                <a:schemeClr val="dk1"/>
              </a:buClr>
              <a:buSzPts val="3200"/>
              <a:buFont typeface="Noto Sans Symbols"/>
              <a:buAutoNum type="arabicPeriod" startAt="8"/>
            </a:pPr>
            <a:r>
              <a:rPr b="0" i="0" lang="en-US" sz="3200" u="none">
                <a:solidFill>
                  <a:schemeClr val="dk1"/>
                </a:solidFill>
                <a:latin typeface="Times New Roman"/>
                <a:ea typeface="Times New Roman"/>
                <a:cs typeface="Times New Roman"/>
                <a:sym typeface="Times New Roman"/>
              </a:rPr>
              <a:t>Use the time and energy that you might have spent worrying about food, calories, or your weight to do something to help others.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Now it’s your turn to continue your journey towards a positive self image by completing one of the following assignments. Pick one!</a:t>
            </a:r>
            <a:endParaRPr/>
          </a:p>
          <a:p>
            <a:pPr indent="0" lvl="0" marL="0">
              <a:spcBef>
                <a:spcPts val="0"/>
              </a:spcBef>
              <a:spcAft>
                <a:spcPts val="0"/>
              </a:spcAft>
              <a:buNone/>
            </a:pPr>
            <a:r>
              <a:t/>
            </a:r>
            <a:endParaRPr/>
          </a:p>
          <a:p>
            <a:pPr indent="-457200" lvl="0" marL="457200" rtl="0">
              <a:spcBef>
                <a:spcPts val="0"/>
              </a:spcBef>
              <a:spcAft>
                <a:spcPts val="0"/>
              </a:spcAft>
              <a:buSzPts val="3600"/>
              <a:buAutoNum type="arabicPeriod"/>
            </a:pPr>
            <a:r>
              <a:rPr lang="en-US" u="sng">
                <a:solidFill>
                  <a:schemeClr val="hlink"/>
                </a:solidFill>
                <a:hlinkClick r:id="rId3"/>
              </a:rPr>
              <a:t>Analyzing Influences Web</a:t>
            </a:r>
            <a:endParaRPr/>
          </a:p>
          <a:p>
            <a:pPr indent="-457200" lvl="0" marL="457200" rtl="0">
              <a:spcBef>
                <a:spcPts val="0"/>
              </a:spcBef>
              <a:spcAft>
                <a:spcPts val="0"/>
              </a:spcAft>
              <a:buSzPts val="3600"/>
              <a:buAutoNum type="arabicPeriod"/>
            </a:pPr>
            <a:r>
              <a:rPr lang="en-US" u="sng">
                <a:solidFill>
                  <a:schemeClr val="hlink"/>
                </a:solidFill>
                <a:hlinkClick r:id="rId4"/>
              </a:rPr>
              <a:t>Body Biography</a:t>
            </a:r>
            <a:endParaRPr/>
          </a:p>
          <a:p>
            <a:pPr indent="-457200" lvl="0" marL="457200" rtl="0">
              <a:spcBef>
                <a:spcPts val="0"/>
              </a:spcBef>
              <a:spcAft>
                <a:spcPts val="0"/>
              </a:spcAft>
              <a:buSzPts val="3600"/>
              <a:buAutoNum type="arabicPeriod"/>
            </a:pPr>
            <a:r>
              <a:rPr lang="en-US" u="sng">
                <a:solidFill>
                  <a:schemeClr val="hlink"/>
                </a:solidFill>
                <a:hlinkClick r:id="rId5"/>
              </a:rPr>
              <a:t>Thinking Outside the (Crop) Box</a:t>
            </a:r>
            <a:endParaRPr/>
          </a:p>
          <a:p>
            <a:pPr indent="-457200" lvl="0" marL="457200">
              <a:spcBef>
                <a:spcPts val="0"/>
              </a:spcBef>
              <a:spcAft>
                <a:spcPts val="0"/>
              </a:spcAft>
              <a:buSzPts val="3600"/>
              <a:buAutoNum type="arabicPeriod"/>
            </a:pPr>
            <a:r>
              <a:rPr lang="en-US" u="sng">
                <a:solidFill>
                  <a:schemeClr val="hlink"/>
                </a:solidFill>
                <a:hlinkClick r:id="rId6"/>
              </a:rPr>
              <a:t>I am Awesome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id="100" name="Shape 100"/>
          <p:cNvPicPr preferRelativeResize="0"/>
          <p:nvPr/>
        </p:nvPicPr>
        <p:blipFill rotWithShape="1">
          <a:blip r:embed="rId3">
            <a:alphaModFix/>
          </a:blip>
          <a:srcRect b="0" l="0" r="0" t="0"/>
          <a:stretch/>
        </p:blipFill>
        <p:spPr>
          <a:xfrm>
            <a:off x="0" y="388937"/>
            <a:ext cx="9144000" cy="6080125"/>
          </a:xfrm>
          <a:prstGeom prst="rect">
            <a:avLst/>
          </a:prstGeom>
          <a:noFill/>
          <a:ln>
            <a:noFill/>
          </a:ln>
        </p:spPr>
      </p:pic>
      <p:sp>
        <p:nvSpPr>
          <p:cNvPr id="101" name="Shape 101"/>
          <p:cNvSpPr txBox="1"/>
          <p:nvPr/>
        </p:nvSpPr>
        <p:spPr>
          <a:xfrm>
            <a:off x="4724400" y="762000"/>
            <a:ext cx="4419600" cy="138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2800"/>
              <a:buFont typeface="EB Garamond"/>
              <a:buNone/>
            </a:pPr>
            <a:r>
              <a:rPr b="1" i="0" lang="en-US" sz="2800" u="none">
                <a:solidFill>
                  <a:srgbClr val="FFFF00"/>
                </a:solidFill>
                <a:latin typeface="EB Garamond"/>
                <a:ea typeface="EB Garamond"/>
                <a:cs typeface="EB Garamond"/>
                <a:sym typeface="EB Garamond"/>
              </a:rPr>
              <a:t>“Ever-changing, descriptive and evaluative beliefs about one’s appearance”</a:t>
            </a:r>
            <a:endParaRPr/>
          </a:p>
        </p:txBody>
      </p:sp>
      <p:sp>
        <p:nvSpPr>
          <p:cNvPr id="102" name="Shape 102"/>
          <p:cNvSpPr txBox="1"/>
          <p:nvPr/>
        </p:nvSpPr>
        <p:spPr>
          <a:xfrm>
            <a:off x="0" y="5083175"/>
            <a:ext cx="3200400" cy="9540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2800"/>
              <a:buFont typeface="EB Garamond"/>
              <a:buNone/>
            </a:pPr>
            <a:r>
              <a:rPr b="1" i="0" lang="en-US" sz="2800" u="none">
                <a:solidFill>
                  <a:srgbClr val="FFFF00"/>
                </a:solidFill>
                <a:latin typeface="EB Garamond"/>
                <a:ea typeface="EB Garamond"/>
                <a:cs typeface="EB Garamond"/>
                <a:sym typeface="EB Garamond"/>
              </a:rPr>
              <a:t>“learned through one’s environment”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id="107" name="Shape 10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08" name="Shape 108"/>
          <p:cNvSpPr txBox="1"/>
          <p:nvPr/>
        </p:nvSpPr>
        <p:spPr>
          <a:xfrm>
            <a:off x="304800" y="304800"/>
            <a:ext cx="2895600" cy="1477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EB Garamond"/>
              <a:buNone/>
            </a:pPr>
            <a:r>
              <a:rPr b="1" i="1" lang="en-US" sz="2400" u="none">
                <a:solidFill>
                  <a:schemeClr val="dk1"/>
                </a:solidFill>
                <a:latin typeface="EB Garamond"/>
                <a:ea typeface="EB Garamond"/>
                <a:cs typeface="EB Garamond"/>
                <a:sym typeface="EB Garamond"/>
              </a:rPr>
              <a:t>“A picture of the body seen through the mind’s eye.”</a:t>
            </a:r>
            <a:endParaRPr/>
          </a:p>
          <a:p>
            <a:pPr indent="0" lvl="0" marL="0" marR="0" rtl="0" algn="l">
              <a:lnSpc>
                <a:spcPct val="100000"/>
              </a:lnSpc>
              <a:spcBef>
                <a:spcPts val="0"/>
              </a:spcBef>
              <a:spcAft>
                <a:spcPts val="0"/>
              </a:spcAft>
              <a:buNone/>
            </a:pPr>
            <a:r>
              <a:t/>
            </a:r>
            <a:endParaRPr b="1" i="1" sz="2400" u="none">
              <a:solidFill>
                <a:schemeClr val="dk1"/>
              </a:solidFill>
              <a:latin typeface="EB Garamond"/>
              <a:ea typeface="EB Garamond"/>
              <a:cs typeface="EB Garamond"/>
              <a:sym typeface="EB 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i="1" lang="en-US" sz="4800">
                <a:latin typeface="Francois One"/>
                <a:ea typeface="Francois One"/>
                <a:cs typeface="Francois One"/>
                <a:sym typeface="Francois One"/>
              </a:rPr>
              <a:t>On a scale of 1-10, 10 being very positive…</a:t>
            </a:r>
            <a:endParaRPr i="1" sz="4800">
              <a:latin typeface="Francois One"/>
              <a:ea typeface="Francois One"/>
              <a:cs typeface="Francois One"/>
              <a:sym typeface="Francois One"/>
            </a:endParaRPr>
          </a:p>
          <a:p>
            <a:pPr indent="0" lvl="0" marL="0" rtl="0" algn="l">
              <a:lnSpc>
                <a:spcPct val="115000"/>
              </a:lnSpc>
              <a:spcBef>
                <a:spcPts val="0"/>
              </a:spcBef>
              <a:spcAft>
                <a:spcPts val="0"/>
              </a:spcAft>
              <a:buNone/>
            </a:pPr>
            <a:r>
              <a:t/>
            </a:r>
            <a:endParaRPr i="1" sz="4800">
              <a:latin typeface="Francois One"/>
              <a:ea typeface="Francois One"/>
              <a:cs typeface="Francois One"/>
              <a:sym typeface="Francois One"/>
            </a:endParaRPr>
          </a:p>
          <a:p>
            <a:pPr indent="0" lvl="0" marL="0" rtl="0" algn="l">
              <a:lnSpc>
                <a:spcPct val="115000"/>
              </a:lnSpc>
              <a:spcBef>
                <a:spcPts val="0"/>
              </a:spcBef>
              <a:spcAft>
                <a:spcPts val="0"/>
              </a:spcAft>
              <a:buNone/>
            </a:pPr>
            <a:r>
              <a:rPr i="1" lang="en-US" sz="4800">
                <a:latin typeface="Francois One"/>
                <a:ea typeface="Francois One"/>
                <a:cs typeface="Francois One"/>
                <a:sym typeface="Francois One"/>
              </a:rPr>
              <a:t>Where do you stand when it comes to your own body image?</a:t>
            </a:r>
            <a:endParaRPr sz="4800">
              <a:latin typeface="Francois One"/>
              <a:ea typeface="Francois One"/>
              <a:cs typeface="Francois One"/>
              <a:sym typeface="Francois On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pic>
        <p:nvPicPr>
          <p:cNvPr id="119" name="Shape 119"/>
          <p:cNvPicPr preferRelativeResize="0"/>
          <p:nvPr/>
        </p:nvPicPr>
        <p:blipFill rotWithShape="1">
          <a:blip r:embed="rId3">
            <a:alphaModFix/>
          </a:blip>
          <a:srcRect b="0" l="0" r="0" t="0"/>
          <a:stretch/>
        </p:blipFill>
        <p:spPr>
          <a:xfrm>
            <a:off x="-895350" y="-228600"/>
            <a:ext cx="11087100" cy="7391400"/>
          </a:xfrm>
          <a:prstGeom prst="rect">
            <a:avLst/>
          </a:prstGeom>
          <a:noFill/>
          <a:ln>
            <a:noFill/>
          </a:ln>
        </p:spPr>
      </p:pic>
      <p:sp>
        <p:nvSpPr>
          <p:cNvPr id="120" name="Shape 120"/>
          <p:cNvSpPr txBox="1"/>
          <p:nvPr/>
        </p:nvSpPr>
        <p:spPr>
          <a:xfrm>
            <a:off x="990600" y="1216025"/>
            <a:ext cx="7391400" cy="7683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The Body </a:t>
            </a:r>
            <a:r>
              <a:rPr b="1" i="0" lang="en-US" sz="4400" u="none">
                <a:solidFill>
                  <a:srgbClr val="0099FF"/>
                </a:solidFill>
                <a:latin typeface="Arial"/>
                <a:ea typeface="Arial"/>
                <a:cs typeface="Arial"/>
                <a:sym typeface="Arial"/>
              </a:rPr>
              <a:t>Image</a:t>
            </a:r>
            <a:r>
              <a:rPr b="1" i="0" lang="en-US" sz="4400" u="none">
                <a:solidFill>
                  <a:schemeClr val="dk1"/>
                </a:solidFill>
                <a:latin typeface="Arial"/>
                <a:ea typeface="Arial"/>
                <a:cs typeface="Arial"/>
                <a:sym typeface="Arial"/>
              </a:rPr>
              <a:t> Spectrum</a:t>
            </a:r>
            <a:endParaRPr/>
          </a:p>
        </p:txBody>
      </p:sp>
      <p:sp>
        <p:nvSpPr>
          <p:cNvPr id="121" name="Shape 121"/>
          <p:cNvSpPr/>
          <p:nvPr/>
        </p:nvSpPr>
        <p:spPr>
          <a:xfrm>
            <a:off x="1371600" y="2825750"/>
            <a:ext cx="6553200" cy="495300"/>
          </a:xfrm>
          <a:prstGeom prst="leftRightArrow">
            <a:avLst>
              <a:gd fmla="val 816" name="adj1"/>
              <a:gd fmla="val 50000" name="adj2"/>
            </a:avLst>
          </a:prstGeom>
          <a:solidFill>
            <a:srgbClr val="0099F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Verdana"/>
              <a:ea typeface="Verdana"/>
              <a:cs typeface="Verdana"/>
              <a:sym typeface="Verdana"/>
            </a:endParaRPr>
          </a:p>
        </p:txBody>
      </p:sp>
      <p:sp>
        <p:nvSpPr>
          <p:cNvPr id="122" name="Shape 122"/>
          <p:cNvSpPr txBox="1"/>
          <p:nvPr/>
        </p:nvSpPr>
        <p:spPr>
          <a:xfrm>
            <a:off x="6862762" y="3651250"/>
            <a:ext cx="1600200" cy="523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Positive</a:t>
            </a:r>
            <a:endParaRPr/>
          </a:p>
        </p:txBody>
      </p:sp>
      <p:sp>
        <p:nvSpPr>
          <p:cNvPr id="123" name="Shape 123"/>
          <p:cNvSpPr txBox="1"/>
          <p:nvPr/>
        </p:nvSpPr>
        <p:spPr>
          <a:xfrm>
            <a:off x="974725" y="3651250"/>
            <a:ext cx="1768475" cy="523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Negative</a:t>
            </a:r>
            <a:endParaRPr/>
          </a:p>
        </p:txBody>
      </p:sp>
      <p:cxnSp>
        <p:nvCxnSpPr>
          <p:cNvPr id="124" name="Shape 124"/>
          <p:cNvCxnSpPr/>
          <p:nvPr/>
        </p:nvCxnSpPr>
        <p:spPr>
          <a:xfrm rot="10800000">
            <a:off x="4627562" y="3467100"/>
            <a:ext cx="0" cy="1371600"/>
          </a:xfrm>
          <a:prstGeom prst="straightConnector1">
            <a:avLst/>
          </a:prstGeom>
          <a:solidFill>
            <a:schemeClr val="accent1"/>
          </a:solidFill>
          <a:ln cap="flat" cmpd="sng" w="38100">
            <a:solidFill>
              <a:srgbClr val="FF0000"/>
            </a:solidFill>
            <a:prstDash val="solid"/>
            <a:miter lim="800000"/>
            <a:headEnd len="med" w="med" type="none"/>
            <a:tailEnd len="med" w="med" type="stealth"/>
          </a:ln>
          <a:effectLst>
            <a:outerShdw blurRad="63500" dist="38100">
              <a:srgbClr val="000000">
                <a:alpha val="39607"/>
              </a:srgbClr>
            </a:outerShdw>
          </a:effectLst>
        </p:spPr>
      </p:cxnSp>
      <p:sp>
        <p:nvSpPr>
          <p:cNvPr id="125" name="Shape 125"/>
          <p:cNvSpPr txBox="1"/>
          <p:nvPr/>
        </p:nvSpPr>
        <p:spPr>
          <a:xfrm>
            <a:off x="3716321" y="4953000"/>
            <a:ext cx="2481000" cy="523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Most of Us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976475"/>
            <a:ext cx="8520600" cy="5022600"/>
          </a:xfrm>
          <a:prstGeom prst="rect">
            <a:avLst/>
          </a:prstGeom>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b="1" lang="en-US" sz="6000">
                <a:latin typeface="Francois One"/>
                <a:ea typeface="Francois One"/>
                <a:cs typeface="Francois One"/>
                <a:sym typeface="Francois One"/>
              </a:rPr>
              <a:t>Body Image Walk &amp; Talk</a:t>
            </a:r>
            <a:endParaRPr b="1" sz="6000">
              <a:latin typeface="Francois One"/>
              <a:ea typeface="Francois One"/>
              <a:cs typeface="Francois One"/>
              <a:sym typeface="Francois One"/>
            </a:endParaRPr>
          </a:p>
          <a:p>
            <a:pPr indent="0" lvl="0" marL="0" rtl="0">
              <a:lnSpc>
                <a:spcPct val="115000"/>
              </a:lnSpc>
              <a:spcBef>
                <a:spcPts val="0"/>
              </a:spcBef>
              <a:spcAft>
                <a:spcPts val="0"/>
              </a:spcAft>
              <a:buNone/>
            </a:pPr>
            <a:r>
              <a:rPr i="1" lang="en-US" sz="3000"/>
              <a:t>You and a partner will go on a 5 minute walk discussing the following questions/statements. Make sure you stay on topic with your conversations.  There is plenty to talk about!</a:t>
            </a:r>
            <a:endParaRPr i="1" sz="3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976475"/>
            <a:ext cx="8520600" cy="5022600"/>
          </a:xfrm>
          <a:prstGeom prst="rect">
            <a:avLst/>
          </a:prstGeom>
        </p:spPr>
        <p:txBody>
          <a:bodyPr anchorCtr="0" anchor="ctr" bIns="91425" lIns="91425" spcFirstLastPara="1" rIns="91425" wrap="square" tIns="91425">
            <a:noAutofit/>
          </a:bodyPr>
          <a:lstStyle/>
          <a:p>
            <a:pPr indent="-381000" lvl="0" marL="457200" rtl="0" algn="l">
              <a:lnSpc>
                <a:spcPct val="115000"/>
              </a:lnSpc>
              <a:spcBef>
                <a:spcPts val="0"/>
              </a:spcBef>
              <a:spcAft>
                <a:spcPts val="0"/>
              </a:spcAft>
              <a:buSzPts val="2400"/>
              <a:buAutoNum type="arabicPeriod"/>
            </a:pPr>
            <a:r>
              <a:rPr b="1" i="1" lang="en-US" sz="2400"/>
              <a:t>AGREE or DISAGREE - </a:t>
            </a:r>
            <a:r>
              <a:rPr lang="en-US" sz="2400"/>
              <a:t>Boys and girls are equally affected when it comes to body image.</a:t>
            </a:r>
            <a:endParaRPr sz="2400"/>
          </a:p>
          <a:p>
            <a:pPr indent="-381000" lvl="0" marL="457200" rtl="0" algn="l">
              <a:lnSpc>
                <a:spcPct val="115000"/>
              </a:lnSpc>
              <a:spcBef>
                <a:spcPts val="0"/>
              </a:spcBef>
              <a:spcAft>
                <a:spcPts val="0"/>
              </a:spcAft>
              <a:buSzPts val="2400"/>
              <a:buAutoNum type="arabicPeriod"/>
            </a:pPr>
            <a:r>
              <a:rPr b="1" i="1" lang="en-US" sz="2400"/>
              <a:t>AGREE or DISAGREE - </a:t>
            </a:r>
            <a:r>
              <a:rPr lang="en-US" sz="2400"/>
              <a:t>Students at our school care about their image.    </a:t>
            </a:r>
            <a:r>
              <a:rPr i="1" lang="en-US" sz="2400"/>
              <a:t>If so, what do they care about?  Is there a difference for boys and girls?</a:t>
            </a:r>
            <a:endParaRPr i="1" sz="2400"/>
          </a:p>
          <a:p>
            <a:pPr indent="-381000" lvl="0" marL="457200" rtl="0" algn="l">
              <a:lnSpc>
                <a:spcPct val="115000"/>
              </a:lnSpc>
              <a:spcBef>
                <a:spcPts val="0"/>
              </a:spcBef>
              <a:spcAft>
                <a:spcPts val="0"/>
              </a:spcAft>
              <a:buSzPts val="2400"/>
              <a:buAutoNum type="arabicPeriod"/>
            </a:pPr>
            <a:r>
              <a:rPr b="1" i="1" lang="en-US" sz="2400"/>
              <a:t>AGREE or DISAGREE - </a:t>
            </a:r>
            <a:r>
              <a:rPr lang="en-US" sz="2400"/>
              <a:t>When posting pictures on social media I try to make myself “look good”.</a:t>
            </a:r>
            <a:endParaRPr b="1" i="1" sz="2400"/>
          </a:p>
          <a:p>
            <a:pPr indent="-381000" lvl="0" marL="457200" rtl="0" algn="l">
              <a:lnSpc>
                <a:spcPct val="115000"/>
              </a:lnSpc>
              <a:spcBef>
                <a:spcPts val="0"/>
              </a:spcBef>
              <a:spcAft>
                <a:spcPts val="0"/>
              </a:spcAft>
              <a:buSzPts val="2400"/>
              <a:buAutoNum type="arabicPeriod"/>
            </a:pPr>
            <a:r>
              <a:rPr b="1" i="1" lang="en-US" sz="2400"/>
              <a:t>AGREE or DISAGREE - </a:t>
            </a:r>
            <a:r>
              <a:rPr lang="en-US" sz="2400"/>
              <a:t>Selfies and other flattering photos of myself boost my self-confidence.</a:t>
            </a:r>
            <a:endParaRPr sz="2400"/>
          </a:p>
          <a:p>
            <a:pPr indent="-381000" lvl="0" marL="457200" rtl="0" algn="l">
              <a:lnSpc>
                <a:spcPct val="115000"/>
              </a:lnSpc>
              <a:spcBef>
                <a:spcPts val="0"/>
              </a:spcBef>
              <a:spcAft>
                <a:spcPts val="0"/>
              </a:spcAft>
              <a:buSzPts val="2400"/>
              <a:buAutoNum type="arabicPeriod"/>
            </a:pPr>
            <a:r>
              <a:rPr b="1" i="1" lang="en-US" sz="2400"/>
              <a:t>AGREE or DISAGREE - </a:t>
            </a:r>
            <a:r>
              <a:rPr lang="en-US" sz="2400"/>
              <a:t>Getting “likes” or positive comments on social media boosts my self-confidence.</a:t>
            </a:r>
            <a:endParaRPr sz="2400"/>
          </a:p>
          <a:p>
            <a:pPr indent="-381000" lvl="0" marL="457200" rtl="0" algn="l">
              <a:lnSpc>
                <a:spcPct val="115000"/>
              </a:lnSpc>
              <a:spcBef>
                <a:spcPts val="0"/>
              </a:spcBef>
              <a:spcAft>
                <a:spcPts val="0"/>
              </a:spcAft>
              <a:buSzPts val="2400"/>
              <a:buAutoNum type="arabicPeriod"/>
            </a:pPr>
            <a:r>
              <a:rPr lang="en-US" sz="2400"/>
              <a:t>What factors or influences impact you when it comes to body image and self-concept?</a:t>
            </a:r>
            <a:endParaRPr sz="2400"/>
          </a:p>
          <a:p>
            <a:pPr indent="-381000" lvl="0" marL="457200" rtl="0" algn="l">
              <a:lnSpc>
                <a:spcPct val="115000"/>
              </a:lnSpc>
              <a:spcBef>
                <a:spcPts val="0"/>
              </a:spcBef>
              <a:spcAft>
                <a:spcPts val="0"/>
              </a:spcAft>
              <a:buSzPts val="2400"/>
              <a:buAutoNum type="arabicPeriod"/>
            </a:pPr>
            <a:r>
              <a:rPr lang="en-US" sz="2400"/>
              <a:t>What are three things someone can do to improve their self-esteem and create a more positive body image?</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