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vered By Your Grace" panose="020B0604020202020204" charset="0"/>
      <p:regular r:id="rId15"/>
    </p:embeddedFont>
    <p:embeddedFont>
      <p:font typeface="Righteous" panose="020B0604020202020204" charset="0"/>
      <p:regular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23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Toii3-p-N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F44688-FD79-487E-AC73-2507087F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039" y="813455"/>
            <a:ext cx="6703922" cy="5231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381000" y="4267200"/>
            <a:ext cx="8382000" cy="121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381000" y="2057400"/>
            <a:ext cx="8382000" cy="121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ighteous"/>
              <a:buChar char="•"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DISEASE</a:t>
            </a:r>
            <a:endParaRPr sz="600" b="1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342900" marR="0" lvl="0" indent="-38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ighteous"/>
              <a:buChar char="•"/>
            </a:pPr>
            <a:endParaRPr sz="600" b="1" dirty="0"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1. C</a:t>
            </a:r>
            <a:r>
              <a:rPr lang="en-US" sz="3000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ondition that affects the mind &amp;/or body</a:t>
            </a:r>
            <a:br>
              <a:rPr lang="en-US" sz="4200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</a:br>
            <a:endParaRPr sz="600" b="1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lang="en-US" sz="600" b="1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en-US" sz="600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</a:br>
            <a:endParaRPr sz="600" b="1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ighteous"/>
              <a:buChar char="•"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COMMUNICABLE DISEASE</a:t>
            </a:r>
            <a:endParaRPr lang="en-US" sz="400" b="1" dirty="0"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3810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00" dirty="0"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1143000" marR="0" lvl="0" indent="-1143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2. D</a:t>
            </a:r>
            <a:r>
              <a:rPr lang="en-US" sz="3000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iseases that can spread</a:t>
            </a:r>
            <a:endParaRPr sz="3000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4800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</p:txBody>
      </p:sp>
      <p:cxnSp>
        <p:nvCxnSpPr>
          <p:cNvPr id="105" name="Shape 105"/>
          <p:cNvCxnSpPr/>
          <p:nvPr/>
        </p:nvCxnSpPr>
        <p:spPr>
          <a:xfrm>
            <a:off x="0" y="914400"/>
            <a:ext cx="5029200" cy="0"/>
          </a:xfrm>
          <a:prstGeom prst="straightConnector1">
            <a:avLst/>
          </a:prstGeom>
          <a:noFill/>
          <a:ln w="53975" cap="rnd" cmpd="dbl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6" name="Shape 106"/>
          <p:cNvCxnSpPr/>
          <p:nvPr/>
        </p:nvCxnSpPr>
        <p:spPr>
          <a:xfrm>
            <a:off x="304800" y="0"/>
            <a:ext cx="0" cy="1524000"/>
          </a:xfrm>
          <a:prstGeom prst="straightConnector1">
            <a:avLst/>
          </a:prstGeom>
          <a:noFill/>
          <a:ln w="53975" cap="rnd" cmpd="dbl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7" name="Shape 107"/>
          <p:cNvSpPr/>
          <p:nvPr/>
        </p:nvSpPr>
        <p:spPr>
          <a:xfrm>
            <a:off x="381000" y="401200"/>
            <a:ext cx="4572000" cy="4174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rebuchet MS" panose="020B0603020202020204" pitchFamily="34" charset="0"/>
              </a:rPr>
              <a:t>Spread Love, Not Germs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81000" y="4267200"/>
            <a:ext cx="8382000" cy="2057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381000" y="2057400"/>
            <a:ext cx="8382000" cy="121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383525"/>
            <a:ext cx="8229600" cy="52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ighteous"/>
              <a:buChar char="•"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NONCOMMUNICABLE DISEASE</a:t>
            </a:r>
            <a:endParaRPr sz="600" b="1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3. D</a:t>
            </a:r>
            <a:r>
              <a:rPr lang="en-US" sz="3000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iseases that DO NOT spread</a:t>
            </a:r>
            <a:endParaRPr sz="3000" b="1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" b="1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lang="en-US" sz="600" b="1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" b="1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254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ighteous"/>
              <a:buChar char="•"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PATHOGEN (also called a germ)</a:t>
            </a:r>
            <a:endParaRPr sz="600" b="1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00" b="1" dirty="0"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4. A</a:t>
            </a:r>
            <a:r>
              <a:rPr lang="en-US" sz="3000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n organism that causes a communicable disease</a:t>
            </a:r>
            <a:endParaRPr sz="3000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</p:txBody>
      </p:sp>
      <p:cxnSp>
        <p:nvCxnSpPr>
          <p:cNvPr id="115" name="Shape 115"/>
          <p:cNvCxnSpPr/>
          <p:nvPr/>
        </p:nvCxnSpPr>
        <p:spPr>
          <a:xfrm>
            <a:off x="0" y="914400"/>
            <a:ext cx="5029200" cy="0"/>
          </a:xfrm>
          <a:prstGeom prst="straightConnector1">
            <a:avLst/>
          </a:prstGeom>
          <a:noFill/>
          <a:ln w="53975" cap="rnd" cmpd="dbl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16" name="Shape 116"/>
          <p:cNvCxnSpPr/>
          <p:nvPr/>
        </p:nvCxnSpPr>
        <p:spPr>
          <a:xfrm>
            <a:off x="304800" y="0"/>
            <a:ext cx="0" cy="1524000"/>
          </a:xfrm>
          <a:prstGeom prst="straightConnector1">
            <a:avLst/>
          </a:prstGeom>
          <a:noFill/>
          <a:ln w="53975" cap="rnd" cmpd="dbl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17" name="Shape 117"/>
          <p:cNvSpPr/>
          <p:nvPr/>
        </p:nvSpPr>
        <p:spPr>
          <a:xfrm>
            <a:off x="381000" y="401200"/>
            <a:ext cx="4572000" cy="4174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rebuchet MS" panose="020B0603020202020204" pitchFamily="34" charset="0"/>
              </a:rPr>
              <a:t>Spread Love, Not Germs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4495800" y="3962400"/>
            <a:ext cx="3657600" cy="53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33400" y="1663800"/>
            <a:ext cx="3352800" cy="481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0" y="1295400"/>
            <a:ext cx="5029200" cy="0"/>
          </a:xfrm>
          <a:prstGeom prst="straightConnector1">
            <a:avLst/>
          </a:prstGeom>
          <a:noFill/>
          <a:ln w="53975" cap="rnd" cmpd="dbl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52400"/>
            <a:ext cx="82296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PATHOGENS ARE ALSO    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</a:br>
            <a:r>
              <a:rPr lang="en-US" sz="3600" b="1" dirty="0"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               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CALLED:</a:t>
            </a:r>
            <a:endParaRPr sz="3600" b="1" dirty="0"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" b="1" dirty="0"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8890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br>
              <a:rPr lang="en-US" sz="3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</a:br>
            <a:r>
              <a:rPr lang="en-US" sz="3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   THERE ARE </a:t>
            </a:r>
            <a:br>
              <a:rPr lang="en-US" sz="3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</a:br>
            <a:r>
              <a:rPr lang="en-US" sz="3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  </a:t>
            </a:r>
            <a:r>
              <a:rPr lang="en-US" sz="3400" b="1" dirty="0"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FOUR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 TYPES</a:t>
            </a:r>
            <a:endParaRPr sz="3400" dirty="0"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742950" marR="0" lvl="1" indent="-28575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3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5. </a:t>
            </a:r>
            <a:r>
              <a:rPr lang="en-US" sz="3400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Viruses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			</a:t>
            </a:r>
            <a:endParaRPr sz="3400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742950" marR="0" lvl="1" indent="-28575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3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6. B</a:t>
            </a:r>
            <a:r>
              <a:rPr lang="en-US" sz="3400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acteria</a:t>
            </a:r>
            <a:endParaRPr sz="3400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742950" marR="0" lvl="1" indent="-28575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3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7. P</a:t>
            </a:r>
            <a:r>
              <a:rPr lang="en-US" sz="3400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rotozoa</a:t>
            </a:r>
            <a:endParaRPr sz="3400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742950" marR="0" lvl="1" indent="-28575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3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8. F</a:t>
            </a:r>
            <a:r>
              <a:rPr lang="en-US" sz="3400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ungi</a:t>
            </a:r>
            <a:endParaRPr sz="3400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</p:txBody>
      </p:sp>
      <p:pic>
        <p:nvPicPr>
          <p:cNvPr id="126" name="Shape 126" descr="http://cdn.xl.thumbs.canstockphoto.com/canstock25760129.jpg"/>
          <p:cNvPicPr preferRelativeResize="0"/>
          <p:nvPr/>
        </p:nvPicPr>
        <p:blipFill rotWithShape="1">
          <a:blip r:embed="rId3">
            <a:alphaModFix/>
          </a:blip>
          <a:srcRect b="11765"/>
          <a:stretch/>
        </p:blipFill>
        <p:spPr>
          <a:xfrm>
            <a:off x="5178490" y="1008175"/>
            <a:ext cx="3660709" cy="138045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267200" y="3429000"/>
            <a:ext cx="4191000" cy="2346641"/>
          </a:xfrm>
          <a:prstGeom prst="rect">
            <a:avLst/>
          </a:prstGeom>
          <a:noFill/>
          <a:ln w="53975" cap="rnd" cmpd="dbl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ALL PATHOGENS ARE </a:t>
            </a:r>
            <a:r>
              <a:rPr lang="en-US" sz="4000" b="1" i="0" u="sng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COMMUNICABLE</a:t>
            </a:r>
            <a:r>
              <a:rPr lang="en-US" sz="3200" b="1" i="0" u="sng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DISEASES; OR THEY CAN SPREAD EASILY.</a:t>
            </a:r>
            <a:endParaRPr dirty="0"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</p:txBody>
      </p:sp>
      <p:cxnSp>
        <p:nvCxnSpPr>
          <p:cNvPr id="128" name="Shape 128"/>
          <p:cNvCxnSpPr/>
          <p:nvPr/>
        </p:nvCxnSpPr>
        <p:spPr>
          <a:xfrm>
            <a:off x="5029200" y="2667000"/>
            <a:ext cx="4114800" cy="0"/>
          </a:xfrm>
          <a:prstGeom prst="straightConnector1">
            <a:avLst/>
          </a:prstGeom>
          <a:noFill/>
          <a:ln w="53975" cap="rnd" cmpd="dbl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9" name="Shape 129"/>
          <p:cNvCxnSpPr/>
          <p:nvPr/>
        </p:nvCxnSpPr>
        <p:spPr>
          <a:xfrm>
            <a:off x="4953000" y="1295400"/>
            <a:ext cx="0" cy="1447800"/>
          </a:xfrm>
          <a:prstGeom prst="straightConnector1">
            <a:avLst/>
          </a:prstGeom>
          <a:noFill/>
          <a:ln w="53975" cap="rnd" cmpd="dbl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34">
            <a:extLst>
              <a:ext uri="{FF2B5EF4-FFF2-40B4-BE49-F238E27FC236}">
                <a16:creationId xmlns:a16="http://schemas.microsoft.com/office/drawing/2014/main" id="{82AE1066-B4CA-4F49-A816-9F41AAA646BB}"/>
              </a:ext>
            </a:extLst>
          </p:cNvPr>
          <p:cNvSpPr/>
          <p:nvPr/>
        </p:nvSpPr>
        <p:spPr>
          <a:xfrm>
            <a:off x="1331406" y="6141452"/>
            <a:ext cx="1001741" cy="4343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34">
            <a:extLst>
              <a:ext uri="{FF2B5EF4-FFF2-40B4-BE49-F238E27FC236}">
                <a16:creationId xmlns:a16="http://schemas.microsoft.com/office/drawing/2014/main" id="{EA7C2AD9-1276-449F-9002-D8B73AD62EDA}"/>
              </a:ext>
            </a:extLst>
          </p:cNvPr>
          <p:cNvSpPr/>
          <p:nvPr/>
        </p:nvSpPr>
        <p:spPr>
          <a:xfrm>
            <a:off x="1442604" y="4795935"/>
            <a:ext cx="1533861" cy="4343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34">
            <a:extLst>
              <a:ext uri="{FF2B5EF4-FFF2-40B4-BE49-F238E27FC236}">
                <a16:creationId xmlns:a16="http://schemas.microsoft.com/office/drawing/2014/main" id="{25BAC731-6F2A-4D5C-86F0-542FBCE7D833}"/>
              </a:ext>
            </a:extLst>
          </p:cNvPr>
          <p:cNvSpPr/>
          <p:nvPr/>
        </p:nvSpPr>
        <p:spPr>
          <a:xfrm>
            <a:off x="2514600" y="2912470"/>
            <a:ext cx="2682551" cy="5165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647402" y="2043523"/>
            <a:ext cx="2329063" cy="5165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4026" y="1164417"/>
            <a:ext cx="85509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ighteous"/>
                <a:cs typeface="Righteous"/>
                <a:sym typeface="Righteous"/>
              </a:rPr>
              <a:t>PATHOGENS ARE SPREAD IN 4 WAYS:</a:t>
            </a:r>
            <a:endParaRPr b="1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endParaRPr b="1" dirty="0">
              <a:latin typeface="Trebuchet MS" panose="020B0603020202020204" pitchFamily="34" charset="0"/>
              <a:ea typeface="Righteous"/>
              <a:cs typeface="Righteous"/>
              <a:sym typeface="Righteou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r>
              <a:rPr lang="en-US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 </a:t>
            </a:r>
            <a: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 10. DIRECT  physical contact</a:t>
            </a:r>
            <a:br>
              <a:rPr lang="en-US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</a:br>
            <a:endParaRPr b="1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                 11. INDIRECT  contact passing       </a:t>
            </a:r>
            <a:b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</a:br>
            <a: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                      through the air.</a:t>
            </a:r>
            <a:br>
              <a:rPr lang="en-US" b="1" dirty="0"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</a:br>
            <a:endParaRPr lang="en-US" b="1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endParaRPr b="1"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  12. EATING or drinking </a:t>
            </a:r>
            <a:b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</a:br>
            <a: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contaminated foods.</a:t>
            </a:r>
            <a:b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</a:br>
            <a:endParaRPr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overed By Your Grace"/>
                <a:cs typeface="Covered By Your Grace"/>
                <a:sym typeface="Covered By Your Grace"/>
              </a:rPr>
              <a:t> 13. BITE by animal or insects.</a:t>
            </a:r>
            <a:endParaRPr dirty="0"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742950" marR="0" lvl="1" indent="0" algn="l" rtl="0">
              <a:lnSpc>
                <a:spcPct val="80000"/>
              </a:lnSpc>
              <a:spcBef>
                <a:spcPts val="1036"/>
              </a:spcBef>
              <a:spcAft>
                <a:spcPts val="0"/>
              </a:spcAft>
              <a:buClr>
                <a:schemeClr val="dk1"/>
              </a:buClr>
              <a:buSzPts val="518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endParaRPr sz="4000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endParaRPr sz="4000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Covered By Your Grace"/>
              <a:cs typeface="Covered By Your Grace"/>
              <a:sym typeface="Covered By Your Grace"/>
            </a:endParaRPr>
          </a:p>
        </p:txBody>
      </p:sp>
      <p:cxnSp>
        <p:nvCxnSpPr>
          <p:cNvPr id="139" name="Shape 139"/>
          <p:cNvCxnSpPr/>
          <p:nvPr/>
        </p:nvCxnSpPr>
        <p:spPr>
          <a:xfrm>
            <a:off x="0" y="914400"/>
            <a:ext cx="5029200" cy="0"/>
          </a:xfrm>
          <a:prstGeom prst="straightConnector1">
            <a:avLst/>
          </a:prstGeom>
          <a:noFill/>
          <a:ln w="53975" cap="rnd" cmpd="dbl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40" name="Shape 140"/>
          <p:cNvCxnSpPr/>
          <p:nvPr/>
        </p:nvCxnSpPr>
        <p:spPr>
          <a:xfrm>
            <a:off x="304800" y="0"/>
            <a:ext cx="0" cy="1524000"/>
          </a:xfrm>
          <a:prstGeom prst="straightConnector1">
            <a:avLst/>
          </a:prstGeom>
          <a:noFill/>
          <a:ln w="53975" cap="rnd" cmpd="dbl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41" name="Shape 141" descr="http://comps.fotosearch.com/comp/IMZ/IMZ124/spreading-germs_~pgi0011.jpg"/>
          <p:cNvPicPr preferRelativeResize="0"/>
          <p:nvPr/>
        </p:nvPicPr>
        <p:blipFill rotWithShape="1">
          <a:blip r:embed="rId3">
            <a:alphaModFix/>
          </a:blip>
          <a:srcRect b="7367"/>
          <a:stretch/>
        </p:blipFill>
        <p:spPr>
          <a:xfrm>
            <a:off x="533400" y="2819400"/>
            <a:ext cx="181840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http://www.allthingsclipart.com/05/high.five.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1721027"/>
            <a:ext cx="1524000" cy="1250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 descr="Image result for germ food clipar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Shape 144" descr="http://www.scholastic.com/teacher/images/articles/x/0309INScI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4191000"/>
            <a:ext cx="1828800" cy="154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http://ap.lanexdev.com/user_images/Discovery/image/magazine/2011/Mosquitoes%20Clipart%2020659036-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489508" y="4343400"/>
            <a:ext cx="1485419" cy="23074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381000" y="401200"/>
            <a:ext cx="4572000" cy="4174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rebuchet MS" panose="020B0603020202020204" pitchFamily="34" charset="0"/>
              </a:rPr>
              <a:t>Spread Love, Not Germs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From Viruses and Bacteria: The Story Of The Warm Wet Spots&#10;Hosted by Romper Room's Miss Nancy: Ruby Unger&#10;3D Animation by Frank Chew using 3D Studio" title="The Sneeze: How Germs Sprea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25" y="215563"/>
            <a:ext cx="8569175" cy="64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381000" y="401200"/>
            <a:ext cx="4572000" cy="4174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rebuchet MS" panose="020B0603020202020204" pitchFamily="34" charset="0"/>
              </a:rPr>
              <a:t>Spread Love, Not Germs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EFB14-E58A-4406-A021-ADC6A015F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23" y="1215912"/>
            <a:ext cx="8134953" cy="52408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900" y="77875"/>
            <a:ext cx="5774367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84</Words>
  <Application>Microsoft Office PowerPoint</Application>
  <PresentationFormat>On-screen Show (4:3)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Trebuchet MS</vt:lpstr>
      <vt:lpstr>Calibri</vt:lpstr>
      <vt:lpstr>Righteous</vt:lpstr>
      <vt:lpstr>Arial</vt:lpstr>
      <vt:lpstr>Covered By Your Grace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Stacy</dc:creator>
  <cp:lastModifiedBy>Adams, Stacy</cp:lastModifiedBy>
  <cp:revision>3</cp:revision>
  <dcterms:modified xsi:type="dcterms:W3CDTF">2018-06-11T03:51:44Z</dcterms:modified>
</cp:coreProperties>
</file>