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matic SC" panose="020B0604020202020204" charset="-79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apyrus" panose="03070502060502030205" pitchFamily="66" charset="0"/>
      <p:regular r:id="rId20"/>
    </p:embeddedFont>
    <p:embeddedFont>
      <p:font typeface="Showcard Gothic" panose="04020904020102020604" pitchFamily="8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PJ6T7U2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PJ6T7U2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Image result for birds on a wire pixar mea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446" y="17584"/>
            <a:ext cx="9120553" cy="684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Image result for for the birds pix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1069" y="1642700"/>
            <a:ext cx="8763000" cy="4929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408796" y="968765"/>
            <a:ext cx="8298236" cy="1347870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isometricOffAxis1Righ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Showcard Gothic" panose="04020904020102020604" pitchFamily="82" charset="0"/>
              </a:rPr>
              <a:t>PERSPECTIVE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Image result for birds on a wire pixar mea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2914950" y="1021314"/>
            <a:ext cx="636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FOR THE BIRDS</a:t>
            </a:r>
            <a:endParaRPr sz="4800" b="1" cap="none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401" y="330050"/>
            <a:ext cx="9833799" cy="56102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3914871" y="685186"/>
            <a:ext cx="7025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Watch and think…</a:t>
            </a:r>
            <a:endParaRPr sz="34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   “What’s the purpose of this video?”</a:t>
            </a:r>
            <a:endParaRPr sz="34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91" name="Shape 91" descr="Image result for youtube video clipart"/>
          <p:cNvPicPr preferRelativeResize="0"/>
          <p:nvPr/>
        </p:nvPicPr>
        <p:blipFill rotWithShape="1">
          <a:blip r:embed="rId4">
            <a:alphaModFix/>
          </a:blip>
          <a:srcRect t="22923" b="19949"/>
          <a:stretch/>
        </p:blipFill>
        <p:spPr>
          <a:xfrm>
            <a:off x="10081690" y="489833"/>
            <a:ext cx="1282211" cy="54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Birds on a wire...&#10;made by PIXAR" title="Birds on a Wire - For the Bir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4" y="0"/>
            <a:ext cx="9143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9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Image resu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solidFill>
            <a:srgbClr val="A8CEFB"/>
          </a:solidFill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139699" y="361548"/>
            <a:ext cx="11912601" cy="889040"/>
          </a:xfrm>
          <a:prstGeom prst="foldedCorner">
            <a:avLst>
              <a:gd name="adj" fmla="val 27343"/>
            </a:avLst>
          </a:prstGeom>
          <a:solidFill>
            <a:srgbClr val="A8CEFB"/>
          </a:solidFill>
          <a:ln w="38100" cap="flat" cmpd="sng">
            <a:solidFill>
              <a:srgbClr val="4220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6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6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Amatic SC"/>
                <a:cs typeface="Amatic SC"/>
                <a:sym typeface="Amatic SC"/>
              </a:rPr>
              <a:t>________________ a relationship between people who enjoy being together.</a:t>
            </a:r>
            <a:endParaRPr sz="2400" b="1" i="0" u="none" strike="noStrike" cap="none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39699" y="1459736"/>
            <a:ext cx="11912601" cy="2293671"/>
          </a:xfrm>
          <a:prstGeom prst="foldedCorner">
            <a:avLst>
              <a:gd name="adj" fmla="val 19519"/>
            </a:avLst>
          </a:prstGeom>
          <a:solidFill>
            <a:srgbClr val="A8CEFB"/>
          </a:solidFill>
          <a:ln w="38100" cap="flat" cmpd="sng">
            <a:solidFill>
              <a:srgbClr val="4220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Amatic SC"/>
                <a:cs typeface="Amatic SC"/>
                <a:sym typeface="Amatic SC"/>
              </a:rPr>
              <a:t>GOOD FRIENDS ARE…</a:t>
            </a:r>
            <a:endParaRPr sz="2400" b="1" dirty="0"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Amatic SC"/>
                <a:cs typeface="Amatic SC"/>
                <a:sym typeface="Amatic SC"/>
              </a:rPr>
              <a:t>		_______________ -      dependable</a:t>
            </a:r>
            <a:endParaRPr sz="2400" b="1" dirty="0"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" b="1" i="0" u="none" strike="noStrike" cap="none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" b="1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" b="1" i="0" u="none" strike="noStrike" cap="none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 i="0" u="none" strike="noStrike" cap="none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Amatic SC"/>
                <a:cs typeface="Amatic SC"/>
                <a:sym typeface="Amatic SC"/>
              </a:rPr>
              <a:t>	_______________ -     loyal </a:t>
            </a:r>
            <a:endParaRPr sz="2400" b="1" dirty="0"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" b="1" i="0" u="none" strike="noStrike" cap="none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" b="1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" b="1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 i="0" u="none" strike="noStrike" cap="none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Amatic SC"/>
                <a:cs typeface="Amatic SC"/>
                <a:sym typeface="Amatic SC"/>
              </a:rPr>
              <a:t>_______________ </a:t>
            </a:r>
            <a:r>
              <a:rPr lang="en-US" sz="2400" b="1" i="0" u="none" strike="noStrike" cap="none">
                <a:solidFill>
                  <a:schemeClr val="dk1"/>
                </a:solidFill>
                <a:latin typeface="+mj-lt"/>
                <a:ea typeface="Amatic SC"/>
                <a:cs typeface="Amatic SC"/>
                <a:sym typeface="Amatic SC"/>
              </a:rPr>
              <a:t>-     share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Amatic SC"/>
                <a:cs typeface="Amatic SC"/>
                <a:sym typeface="Amatic SC"/>
              </a:rPr>
              <a:t>another person’s feelings     </a:t>
            </a:r>
            <a:endParaRPr sz="2400" b="1" i="0" u="none" strike="noStrike" cap="none" dirty="0">
              <a:solidFill>
                <a:schemeClr val="dk1"/>
              </a:solidFill>
              <a:latin typeface="+mj-lt"/>
              <a:ea typeface="Amatic SC"/>
              <a:cs typeface="Amatic SC"/>
              <a:sym typeface="Amatic SC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359080" y="-370800"/>
            <a:ext cx="3199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EB5D12"/>
              </a:solidFill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EB5D12"/>
              </a:solidFill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EB5D12"/>
                </a:solidFill>
                <a:latin typeface="+mj-lt"/>
                <a:ea typeface="Amatic SC"/>
                <a:cs typeface="Amatic SC"/>
                <a:sym typeface="Amatic SC"/>
              </a:rPr>
              <a:t>Friendship</a:t>
            </a:r>
            <a:endParaRPr sz="3000" b="1" dirty="0">
              <a:latin typeface="+mj-lt"/>
              <a:ea typeface="Amatic SC"/>
              <a:cs typeface="Amatic SC"/>
              <a:sym typeface="Amatic SC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489226" y="1797696"/>
            <a:ext cx="1890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EB5D12"/>
                </a:solidFill>
                <a:latin typeface="+mj-lt"/>
                <a:ea typeface="Amatic SC"/>
                <a:cs typeface="Amatic SC"/>
                <a:sym typeface="Amatic SC"/>
              </a:rPr>
              <a:t>Reliable</a:t>
            </a:r>
            <a:endParaRPr sz="3000" b="1" cap="none" dirty="0">
              <a:solidFill>
                <a:srgbClr val="EB5D12"/>
              </a:solidFill>
              <a:latin typeface="+mj-lt"/>
              <a:ea typeface="Amatic SC"/>
              <a:cs typeface="Amatic SC"/>
              <a:sym typeface="Amatic SC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983573" y="2361851"/>
            <a:ext cx="1801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EB5D12"/>
                </a:solidFill>
                <a:latin typeface="+mj-lt"/>
                <a:ea typeface="Amatic SC"/>
                <a:cs typeface="Amatic SC"/>
                <a:sym typeface="Amatic SC"/>
              </a:rPr>
              <a:t>Faithful</a:t>
            </a:r>
            <a:endParaRPr sz="3000" b="1" cap="none" dirty="0">
              <a:solidFill>
                <a:srgbClr val="EB5D12"/>
              </a:solidFill>
              <a:latin typeface="+mj-lt"/>
              <a:ea typeface="Amatic SC"/>
              <a:cs typeface="Amatic SC"/>
              <a:sym typeface="Amatic SC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25799" y="2982425"/>
            <a:ext cx="2603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EB5D12"/>
                </a:solidFill>
                <a:latin typeface="+mj-lt"/>
                <a:ea typeface="Amatic SC"/>
                <a:cs typeface="Amatic SC"/>
                <a:sym typeface="Amatic SC"/>
              </a:rPr>
              <a:t>Empathetic</a:t>
            </a:r>
            <a:endParaRPr sz="3000" b="1" cap="none" dirty="0">
              <a:solidFill>
                <a:srgbClr val="EB5D12"/>
              </a:solidFill>
              <a:latin typeface="+mj-lt"/>
              <a:ea typeface="Amatic SC"/>
              <a:cs typeface="Amatic SC"/>
              <a:sym typeface="Amatic SC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7921690" y="1135325"/>
            <a:ext cx="3779260" cy="2130389"/>
          </a:xfrm>
          <a:prstGeom prst="cloudCallout">
            <a:avLst>
              <a:gd name="adj1" fmla="val -42475"/>
              <a:gd name="adj2" fmla="val 78309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7939286" y="1459735"/>
            <a:ext cx="3779260" cy="166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cap="none" dirty="0">
                <a:solidFill>
                  <a:srgbClr val="FEFEFE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What other </a:t>
            </a:r>
            <a:endParaRPr sz="3000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EFEFE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qualities do good</a:t>
            </a:r>
            <a:endParaRPr sz="3000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cap="none" dirty="0">
                <a:solidFill>
                  <a:srgbClr val="FEFEFE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friends have?</a:t>
            </a:r>
            <a:endParaRPr sz="3000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Image result for birds on a wire pixar meaning"/>
          <p:cNvPicPr preferRelativeResize="0"/>
          <p:nvPr/>
        </p:nvPicPr>
        <p:blipFill rotWithShape="1">
          <a:blip r:embed="rId3">
            <a:alphaModFix/>
          </a:blip>
          <a:srcRect r="505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4310404" y="226252"/>
            <a:ext cx="75557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What makes a bully…a “bully”?</a:t>
            </a:r>
            <a:endParaRPr sz="42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What about teasing or taunting?</a:t>
            </a:r>
            <a:endParaRPr sz="42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</p:txBody>
      </p:sp>
      <p:grpSp>
        <p:nvGrpSpPr>
          <p:cNvPr id="116" name="Shape 116"/>
          <p:cNvGrpSpPr/>
          <p:nvPr/>
        </p:nvGrpSpPr>
        <p:grpSpPr>
          <a:xfrm>
            <a:off x="111708" y="3123750"/>
            <a:ext cx="11982452" cy="3410148"/>
            <a:chOff x="139699" y="3095758"/>
            <a:chExt cx="11982452" cy="3410148"/>
          </a:xfrm>
        </p:grpSpPr>
        <p:sp>
          <p:nvSpPr>
            <p:cNvPr id="117" name="Shape 117"/>
            <p:cNvSpPr/>
            <p:nvPr/>
          </p:nvSpPr>
          <p:spPr>
            <a:xfrm>
              <a:off x="139699" y="4240934"/>
              <a:ext cx="11912601" cy="2264972"/>
            </a:xfrm>
            <a:prstGeom prst="foldedCorner">
              <a:avLst>
                <a:gd name="adj" fmla="val 27343"/>
              </a:avLst>
            </a:prstGeom>
            <a:solidFill>
              <a:srgbClr val="A8CEFB"/>
            </a:solidFill>
            <a:ln w="38100" cap="flat" cmpd="sng">
              <a:solidFill>
                <a:srgbClr val="4220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91425" rIns="13715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 b="1">
                <a:solidFill>
                  <a:schemeClr val="dk1"/>
                </a:solidFill>
                <a:latin typeface="Papyrus" panose="03070502060502030205" pitchFamily="66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endParaRPr sz="400" b="1" i="0" u="none" strike="noStrike" cap="none">
                <a:solidFill>
                  <a:schemeClr val="dk1"/>
                </a:solidFill>
                <a:latin typeface="Papyrus" panose="03070502060502030205" pitchFamily="66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endParaRPr sz="400" b="1">
                <a:solidFill>
                  <a:schemeClr val="dk1"/>
                </a:solidFill>
                <a:latin typeface="Papyrus" panose="03070502060502030205" pitchFamily="66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Papyrus" panose="03070502060502030205" pitchFamily="66" charset="0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187851" y="3095758"/>
              <a:ext cx="11934300" cy="18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 dirty="0">
                <a:solidFill>
                  <a:srgbClr val="EB5D12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 dirty="0">
                <a:solidFill>
                  <a:srgbClr val="EB5D12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 dirty="0">
                  <a:solidFill>
                    <a:srgbClr val="EB5D12"/>
                  </a:solidFill>
                  <a:latin typeface="Papyrus" panose="03070502060502030205" pitchFamily="66" charset="0"/>
                  <a:ea typeface="Amatic SC"/>
                  <a:cs typeface="Amatic SC"/>
                  <a:sym typeface="Amatic SC"/>
                </a:rPr>
                <a:t>A </a:t>
              </a:r>
              <a:r>
                <a:rPr lang="en-US" sz="5000" b="1" dirty="0">
                  <a:latin typeface="Papyrus" panose="03070502060502030205" pitchFamily="66" charset="0"/>
                  <a:ea typeface="Amatic SC"/>
                  <a:cs typeface="Amatic SC"/>
                  <a:sym typeface="Amatic SC"/>
                </a:rPr>
                <a:t>bully</a:t>
              </a:r>
              <a:r>
                <a:rPr lang="en-US" sz="5000" b="1" dirty="0">
                  <a:solidFill>
                    <a:srgbClr val="EB5D12"/>
                  </a:solidFill>
                  <a:latin typeface="Papyrus" panose="03070502060502030205" pitchFamily="66" charset="0"/>
                  <a:ea typeface="Amatic SC"/>
                  <a:cs typeface="Amatic SC"/>
                  <a:sym typeface="Amatic SC"/>
                </a:rPr>
                <a:t> is someone who repeatedly </a:t>
              </a:r>
              <a:endParaRPr sz="5000" b="1" dirty="0">
                <a:solidFill>
                  <a:srgbClr val="EB5D12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 dirty="0">
                  <a:solidFill>
                    <a:srgbClr val="EB5D12"/>
                  </a:solidFill>
                  <a:latin typeface="Papyrus" panose="03070502060502030205" pitchFamily="66" charset="0"/>
                  <a:ea typeface="Amatic SC"/>
                  <a:cs typeface="Amatic SC"/>
                  <a:sym typeface="Amatic SC"/>
                </a:rPr>
                <a:t>and purposely seeks to cause harm.  </a:t>
              </a:r>
              <a:endParaRPr sz="5000" dirty="0">
                <a:latin typeface="Papyrus" panose="03070502060502030205" pitchFamily="66" charset="0"/>
                <a:ea typeface="Amatic SC"/>
                <a:cs typeface="Amatic SC"/>
                <a:sym typeface="Amatic S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5858"/>
            <a:ext cx="12192000" cy="632214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7101254" y="0"/>
            <a:ext cx="4922316" cy="4659923"/>
          </a:xfrm>
          <a:prstGeom prst="foldedCorner">
            <a:avLst>
              <a:gd name="adj" fmla="val 16022"/>
            </a:avLst>
          </a:prstGeom>
          <a:noFill/>
          <a:ln w="38100" cap="flat" cmpd="sng">
            <a:solidFill>
              <a:srgbClr val="F98E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F98E28"/>
                </a:highlight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TEASING</a:t>
            </a:r>
            <a:endParaRPr sz="32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Roles can swap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Not meant to hurt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Only 1 part of relationship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Humor in voice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Both parties laugh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No harm to self-esteem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STOPS when asked them to 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68430" y="0"/>
            <a:ext cx="4922316" cy="4659923"/>
          </a:xfrm>
          <a:prstGeom prst="foldedCorner">
            <a:avLst>
              <a:gd name="adj" fmla="val 15079"/>
            </a:avLst>
          </a:prstGeom>
          <a:noFill/>
          <a:ln w="38100" cap="flat" cmpd="sng">
            <a:solidFill>
              <a:srgbClr val="F98E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F98E28"/>
                </a:highlight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TAUNTING</a:t>
            </a:r>
            <a:endParaRPr sz="32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1 sided, power imbalance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Intended to hurt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Humiliating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Laughing AT other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Disguised as a joke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Harms self-esteem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Char char="•"/>
            </a:pPr>
            <a:r>
              <a:rPr lang="en-US" sz="26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Continues when told to STOP</a:t>
            </a:r>
            <a:endParaRPr sz="26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550" y="316575"/>
            <a:ext cx="10091600" cy="57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120175" y="628425"/>
            <a:ext cx="64689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Watch AGAIN and think…</a:t>
            </a:r>
            <a:endParaRPr sz="28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   “What’s going on here?  Is this teasing?       </a:t>
            </a:r>
            <a:endParaRPr sz="28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        Taunting? Or something else?”</a:t>
            </a:r>
            <a:endParaRPr sz="2800" b="1" dirty="0"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132" name="Shape 132" descr="Image result for youtube video clipart"/>
          <p:cNvPicPr preferRelativeResize="0"/>
          <p:nvPr/>
        </p:nvPicPr>
        <p:blipFill rotWithShape="1">
          <a:blip r:embed="rId4">
            <a:alphaModFix/>
          </a:blip>
          <a:srcRect t="22923" b="19949"/>
          <a:stretch/>
        </p:blipFill>
        <p:spPr>
          <a:xfrm>
            <a:off x="10149040" y="462858"/>
            <a:ext cx="1282211" cy="54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 descr="Birds on a wire...&#10;made by PIXAR" title="Birds on a Wire - For the Bir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4" y="0"/>
            <a:ext cx="9143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Image result for for the birds pix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 descr="Related image"/>
          <p:cNvPicPr preferRelativeResize="0"/>
          <p:nvPr/>
        </p:nvPicPr>
        <p:blipFill rotWithShape="1">
          <a:blip r:embed="rId4">
            <a:alphaModFix/>
          </a:blip>
          <a:srcRect b="4615"/>
          <a:stretch/>
        </p:blipFill>
        <p:spPr>
          <a:xfrm>
            <a:off x="0" y="2286000"/>
            <a:ext cx="4572000" cy="436098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7085880" y="1843950"/>
            <a:ext cx="50247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171819"/>
                </a:solidFill>
                <a:latin typeface="Papyrus" panose="03070502060502030205" pitchFamily="66" charset="0"/>
                <a:ea typeface="Amatic SC"/>
                <a:cs typeface="Amatic SC"/>
                <a:sym typeface="Amatic SC"/>
              </a:rPr>
              <a:t>The larger blue bird did not seem bothered by the actions of the little birds…why do you think that is?</a:t>
            </a:r>
            <a:endParaRPr sz="3800" b="1" i="0" dirty="0">
              <a:solidFill>
                <a:srgbClr val="171819"/>
              </a:solidFill>
              <a:latin typeface="Papyrus" panose="03070502060502030205" pitchFamily="66" charset="0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169</Words>
  <Application>Microsoft Office PowerPoint</Application>
  <PresentationFormat>Widescreen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Papyrus</vt:lpstr>
      <vt:lpstr>Amatic SC</vt:lpstr>
      <vt:lpstr>Arial</vt:lpstr>
      <vt:lpstr>Calibri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Stacy</dc:creator>
  <cp:lastModifiedBy>Adams, Stacy</cp:lastModifiedBy>
  <cp:revision>11</cp:revision>
  <dcterms:modified xsi:type="dcterms:W3CDTF">2018-06-11T03:09:02Z</dcterms:modified>
</cp:coreProperties>
</file>