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74" r:id="rId2"/>
    <p:sldId id="275" r:id="rId3"/>
    <p:sldId id="276" r:id="rId4"/>
    <p:sldId id="277" r:id="rId5"/>
    <p:sldId id="27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D4F09-342B-4C1D-A7E8-519BC4927B08}" v="239" dt="2019-05-19T17:47:48.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F022-9751-42BE-8E4F-7C58BCA835F9}"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8263E-933A-444C-82A2-468128756EC1}" type="slidenum">
              <a:rPr lang="en-US" smtClean="0"/>
              <a:t>‹#›</a:t>
            </a:fld>
            <a:endParaRPr lang="en-US"/>
          </a:p>
        </p:txBody>
      </p:sp>
    </p:spTree>
    <p:extLst>
      <p:ext uri="{BB962C8B-B14F-4D97-AF65-F5344CB8AC3E}">
        <p14:creationId xmlns:p14="http://schemas.microsoft.com/office/powerpoint/2010/main" val="101647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B7B01-B158-492B-97C2-4C9901F72F6E}"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7D5498-1AAA-490B-9A0B-CE4A7796AEBD}"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568BF-848B-46DE-964D-904D9C2D4BB5}"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AF7EE-956F-4E08-877B-865FA9A9C2B6}"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39BB5-5420-4CA2-9490-7FE1B52DE285}" type="datetime1">
              <a:rPr lang="en-US" smtClean="0"/>
              <a:t>5/22/2019</a:t>
            </a:fld>
            <a:endParaRPr lang="en-US" dirty="0"/>
          </a:p>
        </p:txBody>
      </p:sp>
      <p:sp>
        <p:nvSpPr>
          <p:cNvPr id="5" name="Footer Placeholder 4"/>
          <p:cNvSpPr>
            <a:spLocks noGrp="1"/>
          </p:cNvSpPr>
          <p:nvPr>
            <p:ph type="ftr" sz="quarter" idx="11"/>
          </p:nvPr>
        </p:nvSpPr>
        <p:spPr/>
        <p:txBody>
          <a:bodyPr/>
          <a:lstStyle/>
          <a:p>
            <a:r>
              <a:rPr lang="en-US"/>
              <a:t>Virginia Public Schools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7B3D30-D806-4E3B-A766-539D015C7846}" type="datetime1">
              <a:rPr lang="en-US" smtClean="0"/>
              <a:t>5/22/2019</a:t>
            </a:fld>
            <a:endParaRPr lang="en-US" dirty="0"/>
          </a:p>
        </p:txBody>
      </p:sp>
      <p:sp>
        <p:nvSpPr>
          <p:cNvPr id="6" name="Footer Placeholder 5"/>
          <p:cNvSpPr>
            <a:spLocks noGrp="1"/>
          </p:cNvSpPr>
          <p:nvPr>
            <p:ph type="ftr" sz="quarter" idx="11"/>
          </p:nvPr>
        </p:nvSpPr>
        <p:spPr/>
        <p:txBody>
          <a:bodyPr/>
          <a:lstStyle/>
          <a:p>
            <a:r>
              <a:rPr lang="en-US"/>
              <a:t>Virginia Public Schools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80B023-5BBE-47E0-8D86-8EC73E5E056D}" type="datetime1">
              <a:rPr lang="en-US" smtClean="0"/>
              <a:t>5/22/2019</a:t>
            </a:fld>
            <a:endParaRPr lang="en-US" dirty="0"/>
          </a:p>
        </p:txBody>
      </p:sp>
      <p:sp>
        <p:nvSpPr>
          <p:cNvPr id="8" name="Footer Placeholder 7"/>
          <p:cNvSpPr>
            <a:spLocks noGrp="1"/>
          </p:cNvSpPr>
          <p:nvPr>
            <p:ph type="ftr" sz="quarter" idx="11"/>
          </p:nvPr>
        </p:nvSpPr>
        <p:spPr/>
        <p:txBody>
          <a:bodyPr/>
          <a:lstStyle/>
          <a:p>
            <a:r>
              <a:rPr lang="en-US"/>
              <a:t>Virginia Public Schools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7D500E-5911-4047-AB26-2B2353AE2BA9}" type="datetime1">
              <a:rPr lang="en-US" smtClean="0"/>
              <a:t>5/22/2019</a:t>
            </a:fld>
            <a:endParaRPr lang="en-US" dirty="0"/>
          </a:p>
        </p:txBody>
      </p:sp>
      <p:sp>
        <p:nvSpPr>
          <p:cNvPr id="4" name="Footer Placeholder 3"/>
          <p:cNvSpPr>
            <a:spLocks noGrp="1"/>
          </p:cNvSpPr>
          <p:nvPr>
            <p:ph type="ftr" sz="quarter" idx="11"/>
          </p:nvPr>
        </p:nvSpPr>
        <p:spPr/>
        <p:txBody>
          <a:bodyPr/>
          <a:lstStyle/>
          <a:p>
            <a:r>
              <a:rPr lang="en-US"/>
              <a:t>Virginia Public Schools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8EC3AD1-90D8-407E-8DB8-BBB5E2E83485}" type="datetime1">
              <a:rPr lang="en-US" smtClean="0"/>
              <a:t>5/22/2019</a:t>
            </a:fld>
            <a:endParaRPr lang="en-US" dirty="0"/>
          </a:p>
        </p:txBody>
      </p:sp>
      <p:sp>
        <p:nvSpPr>
          <p:cNvPr id="3" name="Footer Placeholder 2"/>
          <p:cNvSpPr>
            <a:spLocks noGrp="1"/>
          </p:cNvSpPr>
          <p:nvPr>
            <p:ph type="ftr" sz="quarter" idx="11"/>
          </p:nvPr>
        </p:nvSpPr>
        <p:spPr/>
        <p:txBody>
          <a:bodyPr/>
          <a:lstStyle/>
          <a:p>
            <a:r>
              <a:rPr lang="en-US"/>
              <a:t>Virginia Public Schools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37479C-94CF-4699-BF74-05204F10C1BE}" type="datetime1">
              <a:rPr lang="en-US" smtClean="0"/>
              <a:t>5/22/2019</a:t>
            </a:fld>
            <a:endParaRPr lang="en-US" dirty="0"/>
          </a:p>
        </p:txBody>
      </p:sp>
      <p:sp>
        <p:nvSpPr>
          <p:cNvPr id="6" name="Footer Placeholder 5"/>
          <p:cNvSpPr>
            <a:spLocks noGrp="1"/>
          </p:cNvSpPr>
          <p:nvPr>
            <p:ph type="ftr" sz="quarter" idx="11"/>
          </p:nvPr>
        </p:nvSpPr>
        <p:spPr/>
        <p:txBody>
          <a:bodyPr/>
          <a:lstStyle/>
          <a:p>
            <a:r>
              <a:rPr lang="en-US"/>
              <a:t>Virginia Public Schools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048DE-71AD-44D0-B8E3-0291EF1750CC}" type="datetime1">
              <a:rPr lang="en-US" smtClean="0"/>
              <a:t>5/22/2019</a:t>
            </a:fld>
            <a:endParaRPr lang="en-US" dirty="0"/>
          </a:p>
        </p:txBody>
      </p:sp>
      <p:sp>
        <p:nvSpPr>
          <p:cNvPr id="6" name="Footer Placeholder 5"/>
          <p:cNvSpPr>
            <a:spLocks noGrp="1"/>
          </p:cNvSpPr>
          <p:nvPr>
            <p:ph type="ftr" sz="quarter" idx="11"/>
          </p:nvPr>
        </p:nvSpPr>
        <p:spPr/>
        <p:txBody>
          <a:bodyPr/>
          <a:lstStyle/>
          <a:p>
            <a:r>
              <a:rPr lang="en-US"/>
              <a:t>Virginia Public Schools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3568B69-34A8-42F2-87B9-3D644FFE6D38}" type="datetime1">
              <a:rPr lang="en-US" smtClean="0"/>
              <a:t>5/22/2019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Virginia Public Schools</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alsmealsreelsheelsandspiels.blogspot.com/2011/06/sun-safety.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unSmart"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porcelainfacespa.com/blog/5-fun-facts-about-your-skin/"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reampuff.us/blog-stuff/page/7/"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www.qld.gov.au/health/staying-healthy/men-women/men/cancer/"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8546-CF07-40BA-9CDC-3FE5BD3A60ED}"/>
              </a:ext>
            </a:extLst>
          </p:cNvPr>
          <p:cNvSpPr>
            <a:spLocks noGrp="1"/>
          </p:cNvSpPr>
          <p:nvPr>
            <p:ph type="ctrTitle"/>
          </p:nvPr>
        </p:nvSpPr>
        <p:spPr/>
        <p:txBody>
          <a:bodyPr/>
          <a:lstStyle/>
          <a:p>
            <a:r>
              <a:rPr lang="en-US" dirty="0"/>
              <a:t>Sun Safety</a:t>
            </a:r>
            <a:br>
              <a:rPr lang="en-US" dirty="0"/>
            </a:br>
            <a:r>
              <a:rPr lang="en-US" dirty="0"/>
              <a:t>Lesson 2</a:t>
            </a:r>
          </a:p>
        </p:txBody>
      </p:sp>
      <p:sp>
        <p:nvSpPr>
          <p:cNvPr id="3" name="Subtitle 2">
            <a:extLst>
              <a:ext uri="{FF2B5EF4-FFF2-40B4-BE49-F238E27FC236}">
                <a16:creationId xmlns:a16="http://schemas.microsoft.com/office/drawing/2014/main" id="{FFD0C7E8-0FD4-4108-B60F-D2FF44D6BAD0}"/>
              </a:ext>
            </a:extLst>
          </p:cNvPr>
          <p:cNvSpPr>
            <a:spLocks noGrp="1"/>
          </p:cNvSpPr>
          <p:nvPr>
            <p:ph type="subTitle" idx="1"/>
          </p:nvPr>
        </p:nvSpPr>
        <p:spPr/>
        <p:txBody>
          <a:bodyPr/>
          <a:lstStyle/>
          <a:p>
            <a:r>
              <a:rPr lang="en-US" dirty="0"/>
              <a:t>Grade 5</a:t>
            </a:r>
          </a:p>
        </p:txBody>
      </p:sp>
      <p:sp>
        <p:nvSpPr>
          <p:cNvPr id="4" name="Footer Placeholder 3">
            <a:extLst>
              <a:ext uri="{FF2B5EF4-FFF2-40B4-BE49-F238E27FC236}">
                <a16:creationId xmlns:a16="http://schemas.microsoft.com/office/drawing/2014/main" id="{8DBA5B21-4AB2-4440-80BE-74B10E664841}"/>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AD9C8DC3-DFA7-4581-A872-B9973617F392}"/>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A3A42E6E-4C70-454D-ACD6-484E97E337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67376" y="363786"/>
            <a:ext cx="3810000" cy="1905000"/>
          </a:xfrm>
          <a:prstGeom prst="rect">
            <a:avLst/>
          </a:prstGeom>
        </p:spPr>
      </p:pic>
    </p:spTree>
    <p:extLst>
      <p:ext uri="{BB962C8B-B14F-4D97-AF65-F5344CB8AC3E}">
        <p14:creationId xmlns:p14="http://schemas.microsoft.com/office/powerpoint/2010/main" val="395779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0467-D8DC-4100-88E1-C045125592C4}"/>
              </a:ext>
            </a:extLst>
          </p:cNvPr>
          <p:cNvSpPr>
            <a:spLocks noGrp="1"/>
          </p:cNvSpPr>
          <p:nvPr>
            <p:ph type="title"/>
          </p:nvPr>
        </p:nvSpPr>
        <p:spPr/>
        <p:txBody>
          <a:bodyPr/>
          <a:lstStyle/>
          <a:p>
            <a:r>
              <a:rPr lang="en-US" dirty="0"/>
              <a:t>Lesson Objectives</a:t>
            </a:r>
          </a:p>
        </p:txBody>
      </p:sp>
      <p:sp>
        <p:nvSpPr>
          <p:cNvPr id="3" name="Content Placeholder 2">
            <a:extLst>
              <a:ext uri="{FF2B5EF4-FFF2-40B4-BE49-F238E27FC236}">
                <a16:creationId xmlns:a16="http://schemas.microsoft.com/office/drawing/2014/main" id="{9BD20B9E-97FF-42BD-BF63-A720461C7816}"/>
              </a:ext>
            </a:extLst>
          </p:cNvPr>
          <p:cNvSpPr>
            <a:spLocks noGrp="1"/>
          </p:cNvSpPr>
          <p:nvPr>
            <p:ph idx="1"/>
          </p:nvPr>
        </p:nvSpPr>
        <p:spPr>
          <a:xfrm>
            <a:off x="2295298" y="1960676"/>
            <a:ext cx="7796540" cy="3997828"/>
          </a:xfrm>
        </p:spPr>
        <p:txBody>
          <a:bodyPr/>
          <a:lstStyle/>
          <a:p>
            <a:pPr lvl="0"/>
            <a:r>
              <a:rPr lang="en-US" dirty="0"/>
              <a:t>Learning about your skin</a:t>
            </a:r>
          </a:p>
          <a:p>
            <a:pPr lvl="0"/>
            <a:r>
              <a:rPr lang="en-US" dirty="0"/>
              <a:t>What can happen if you don’t protect yourself from the sun. </a:t>
            </a:r>
          </a:p>
          <a:p>
            <a:pPr lvl="0"/>
            <a:r>
              <a:rPr lang="en-US" dirty="0"/>
              <a:t>How to be Sun Smart</a:t>
            </a:r>
          </a:p>
          <a:p>
            <a:endParaRPr lang="en-US" dirty="0"/>
          </a:p>
        </p:txBody>
      </p:sp>
      <p:sp>
        <p:nvSpPr>
          <p:cNvPr id="4" name="Footer Placeholder 3">
            <a:extLst>
              <a:ext uri="{FF2B5EF4-FFF2-40B4-BE49-F238E27FC236}">
                <a16:creationId xmlns:a16="http://schemas.microsoft.com/office/drawing/2014/main" id="{6F9A692F-2D72-4A40-947A-E57DFFD4380F}"/>
              </a:ext>
            </a:extLst>
          </p:cNvPr>
          <p:cNvSpPr>
            <a:spLocks noGrp="1"/>
          </p:cNvSpPr>
          <p:nvPr>
            <p:ph type="ftr" sz="quarter" idx="11"/>
          </p:nvPr>
        </p:nvSpPr>
        <p:spPr/>
        <p:txBody>
          <a:bodyPr/>
          <a:lstStyle/>
          <a:p>
            <a:r>
              <a:rPr lang="en-US"/>
              <a:t>Virginia Public Schools-http://www.scholastic.com/sunsafety/pdfs/teacherguide.pdf</a:t>
            </a:r>
            <a:endParaRPr lang="en-US" dirty="0"/>
          </a:p>
        </p:txBody>
      </p:sp>
      <p:sp>
        <p:nvSpPr>
          <p:cNvPr id="5" name="Slide Number Placeholder 4">
            <a:extLst>
              <a:ext uri="{FF2B5EF4-FFF2-40B4-BE49-F238E27FC236}">
                <a16:creationId xmlns:a16="http://schemas.microsoft.com/office/drawing/2014/main" id="{2B08EDDA-C5C7-4EF8-9C04-58D4197799A7}"/>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7" name="Picture 6" descr="A picture containing clipart&#10;&#10;Description automatically generated">
            <a:extLst>
              <a:ext uri="{FF2B5EF4-FFF2-40B4-BE49-F238E27FC236}">
                <a16:creationId xmlns:a16="http://schemas.microsoft.com/office/drawing/2014/main" id="{F8819CE7-4302-4873-859F-9E9713F0EED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0135" y="5102352"/>
            <a:ext cx="2260209" cy="1282669"/>
          </a:xfrm>
          <a:prstGeom prst="rect">
            <a:avLst/>
          </a:prstGeom>
        </p:spPr>
      </p:pic>
      <p:pic>
        <p:nvPicPr>
          <p:cNvPr id="9" name="Picture 8" descr="A close up of a box&#10;&#10;Description automatically generated">
            <a:extLst>
              <a:ext uri="{FF2B5EF4-FFF2-40B4-BE49-F238E27FC236}">
                <a16:creationId xmlns:a16="http://schemas.microsoft.com/office/drawing/2014/main" id="{36FD6E1D-4F5E-4F6C-9FDC-58465EECE5B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23161" y="1402733"/>
            <a:ext cx="1914807" cy="1460041"/>
          </a:xfrm>
          <a:prstGeom prst="rect">
            <a:avLst/>
          </a:prstGeom>
        </p:spPr>
      </p:pic>
    </p:spTree>
    <p:extLst>
      <p:ext uri="{BB962C8B-B14F-4D97-AF65-F5344CB8AC3E}">
        <p14:creationId xmlns:p14="http://schemas.microsoft.com/office/powerpoint/2010/main" val="52680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27C4-CF9B-4C59-B2F1-BCF46AEBF2E9}"/>
              </a:ext>
            </a:extLst>
          </p:cNvPr>
          <p:cNvSpPr>
            <a:spLocks noGrp="1"/>
          </p:cNvSpPr>
          <p:nvPr>
            <p:ph type="title"/>
          </p:nvPr>
        </p:nvSpPr>
        <p:spPr>
          <a:xfrm>
            <a:off x="1132142" y="83127"/>
            <a:ext cx="10145458" cy="1077229"/>
          </a:xfrm>
        </p:spPr>
        <p:txBody>
          <a:bodyPr/>
          <a:lstStyle/>
          <a:p>
            <a:r>
              <a:rPr lang="en-US" dirty="0"/>
              <a:t>Review sun safety</a:t>
            </a:r>
          </a:p>
        </p:txBody>
      </p:sp>
      <p:graphicFrame>
        <p:nvGraphicFramePr>
          <p:cNvPr id="6" name="Content Placeholder 5">
            <a:extLst>
              <a:ext uri="{FF2B5EF4-FFF2-40B4-BE49-F238E27FC236}">
                <a16:creationId xmlns:a16="http://schemas.microsoft.com/office/drawing/2014/main" id="{43B77623-735D-4F92-A896-29EF27BB9219}"/>
              </a:ext>
            </a:extLst>
          </p:cNvPr>
          <p:cNvGraphicFramePr>
            <a:graphicFrameLocks noGrp="1"/>
          </p:cNvGraphicFramePr>
          <p:nvPr>
            <p:ph idx="1"/>
          </p:nvPr>
        </p:nvGraphicFramePr>
        <p:xfrm>
          <a:off x="1213657" y="808056"/>
          <a:ext cx="9964188" cy="5885351"/>
        </p:xfrm>
        <a:graphic>
          <a:graphicData uri="http://schemas.openxmlformats.org/drawingml/2006/table">
            <a:tbl>
              <a:tblPr firstRow="1" firstCol="1" bandRow="1">
                <a:tableStyleId>{5C22544A-7EE6-4342-B048-85BDC9FD1C3A}</a:tableStyleId>
              </a:tblPr>
              <a:tblGrid>
                <a:gridCol w="7703128">
                  <a:extLst>
                    <a:ext uri="{9D8B030D-6E8A-4147-A177-3AD203B41FA5}">
                      <a16:colId xmlns:a16="http://schemas.microsoft.com/office/drawing/2014/main" val="590783119"/>
                    </a:ext>
                  </a:extLst>
                </a:gridCol>
                <a:gridCol w="1141615">
                  <a:extLst>
                    <a:ext uri="{9D8B030D-6E8A-4147-A177-3AD203B41FA5}">
                      <a16:colId xmlns:a16="http://schemas.microsoft.com/office/drawing/2014/main" val="2994966171"/>
                    </a:ext>
                  </a:extLst>
                </a:gridCol>
                <a:gridCol w="1119445">
                  <a:extLst>
                    <a:ext uri="{9D8B030D-6E8A-4147-A177-3AD203B41FA5}">
                      <a16:colId xmlns:a16="http://schemas.microsoft.com/office/drawing/2014/main" val="3833516915"/>
                    </a:ext>
                  </a:extLst>
                </a:gridCol>
              </a:tblGrid>
              <a:tr h="527256">
                <a:tc>
                  <a:txBody>
                    <a:bodyPr/>
                    <a:lstStyle/>
                    <a:p>
                      <a:pPr marL="0" marR="0" algn="l">
                        <a:lnSpc>
                          <a:spcPct val="107000"/>
                        </a:lnSpc>
                        <a:spcBef>
                          <a:spcPts val="200"/>
                        </a:spcBef>
                        <a:spcAft>
                          <a:spcPts val="0"/>
                        </a:spcAft>
                      </a:pPr>
                      <a:r>
                        <a:rPr lang="en-US" sz="1600" u="none" strike="noStrike" kern="0">
                          <a:effectLst/>
                          <a:latin typeface="Comic Sans MS" panose="030F0702030302020204" pitchFamily="66" charset="0"/>
                        </a:rPr>
                        <a:t>Q</a:t>
                      </a:r>
                      <a:r>
                        <a:rPr lang="en-US" sz="1600" u="sng" kern="0">
                          <a:effectLst/>
                          <a:latin typeface="Comic Sans MS" panose="030F0702030302020204" pitchFamily="66" charset="0"/>
                        </a:rPr>
                        <a:t>uestion</a:t>
                      </a:r>
                      <a:endParaRPr lang="en-US" sz="1600" b="1"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u="none" strike="noStrike" kern="0">
                          <a:effectLst/>
                          <a:latin typeface="Comic Sans MS" panose="030F0702030302020204" pitchFamily="66" charset="0"/>
                        </a:rPr>
                        <a:t>T</a:t>
                      </a:r>
                      <a:r>
                        <a:rPr lang="en-US" sz="1400" u="sng" kern="0">
                          <a:effectLst/>
                          <a:latin typeface="Comic Sans MS" panose="030F0702030302020204" pitchFamily="66" charset="0"/>
                        </a:rPr>
                        <a:t>rue</a:t>
                      </a:r>
                      <a:endParaRPr lang="en-US" sz="1400" b="1"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u="none" strike="noStrike" kern="0">
                          <a:effectLst/>
                          <a:latin typeface="Comic Sans MS" panose="030F0702030302020204" pitchFamily="66" charset="0"/>
                        </a:rPr>
                        <a:t>F</a:t>
                      </a:r>
                      <a:r>
                        <a:rPr lang="en-US" sz="1400" u="sng" kern="0">
                          <a:effectLst/>
                          <a:latin typeface="Comic Sans MS" panose="030F0702030302020204" pitchFamily="66" charset="0"/>
                        </a:rPr>
                        <a:t>alse</a:t>
                      </a:r>
                      <a:endParaRPr lang="en-US" sz="1400" kern="0">
                        <a:effectLst/>
                        <a:latin typeface="Comic Sans MS" panose="030F0702030302020204" pitchFamily="66" charset="0"/>
                      </a:endParaRPr>
                    </a:p>
                    <a:p>
                      <a:pPr marL="0" marR="0">
                        <a:lnSpc>
                          <a:spcPct val="107000"/>
                        </a:lnSpc>
                        <a:spcBef>
                          <a:spcPts val="0"/>
                        </a:spcBef>
                        <a:spcAft>
                          <a:spcPts val="0"/>
                        </a:spcAft>
                      </a:pPr>
                      <a:r>
                        <a:rPr lang="en-US" sz="1400">
                          <a:effectLst/>
                          <a:latin typeface="Comic Sans MS" panose="030F0702030302020204" pitchFamily="66" charset="0"/>
                        </a:rPr>
                        <a:t> </a:t>
                      </a:r>
                      <a:endParaRPr lang="en-US" sz="140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extLst>
                  <a:ext uri="{0D108BD9-81ED-4DB2-BD59-A6C34878D82A}">
                    <a16:rowId xmlns:a16="http://schemas.microsoft.com/office/drawing/2014/main" val="3325682927"/>
                  </a:ext>
                </a:extLst>
              </a:tr>
              <a:tr h="798233">
                <a:tc>
                  <a:txBody>
                    <a:bodyPr/>
                    <a:lstStyle/>
                    <a:p>
                      <a:pPr marL="0" marR="0">
                        <a:lnSpc>
                          <a:spcPct val="107000"/>
                        </a:lnSpc>
                        <a:spcBef>
                          <a:spcPts val="0"/>
                        </a:spcBef>
                        <a:spcAft>
                          <a:spcPts val="0"/>
                        </a:spcAft>
                      </a:pPr>
                      <a:r>
                        <a:rPr lang="en-US" sz="1600" b="0" dirty="0">
                          <a:effectLst/>
                          <a:latin typeface="Comic Sans MS" panose="030F0702030302020204" pitchFamily="66" charset="0"/>
                        </a:rPr>
                        <a:t> </a:t>
                      </a:r>
                    </a:p>
                    <a:p>
                      <a:pPr marL="0" marR="0">
                        <a:lnSpc>
                          <a:spcPct val="107000"/>
                        </a:lnSpc>
                        <a:spcBef>
                          <a:spcPts val="0"/>
                        </a:spcBef>
                        <a:spcAft>
                          <a:spcPts val="0"/>
                        </a:spcAft>
                      </a:pPr>
                      <a:r>
                        <a:rPr lang="en-US" sz="1600" b="0" dirty="0">
                          <a:effectLst/>
                          <a:latin typeface="Comic Sans MS" panose="030F0702030302020204" pitchFamily="66" charset="0"/>
                        </a:rPr>
                        <a:t>1. A baseball cap is more protective than a wide-brimmed hat.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766641632"/>
                  </a:ext>
                </a:extLst>
              </a:tr>
              <a:tr h="527256">
                <a:tc>
                  <a:txBody>
                    <a:bodyPr/>
                    <a:lstStyle/>
                    <a:p>
                      <a:pPr marL="0" marR="0">
                        <a:lnSpc>
                          <a:spcPct val="107000"/>
                        </a:lnSpc>
                        <a:spcBef>
                          <a:spcPts val="0"/>
                        </a:spcBef>
                        <a:spcAft>
                          <a:spcPts val="0"/>
                        </a:spcAft>
                      </a:pPr>
                      <a:r>
                        <a:rPr lang="en-US" sz="1600" b="0">
                          <a:effectLst/>
                          <a:latin typeface="Comic Sans MS" panose="030F0702030302020204" pitchFamily="66" charset="0"/>
                        </a:rPr>
                        <a:t>2. You can be sunburned in the winter.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988952799"/>
                  </a:ext>
                </a:extLst>
              </a:tr>
              <a:tr h="690814">
                <a:tc>
                  <a:txBody>
                    <a:bodyPr/>
                    <a:lstStyle/>
                    <a:p>
                      <a:pPr marL="0" marR="0">
                        <a:lnSpc>
                          <a:spcPct val="107000"/>
                        </a:lnSpc>
                        <a:spcBef>
                          <a:spcPts val="0"/>
                        </a:spcBef>
                        <a:spcAft>
                          <a:spcPts val="0"/>
                        </a:spcAft>
                      </a:pPr>
                      <a:r>
                        <a:rPr lang="en-US" sz="1600" b="0">
                          <a:effectLst/>
                          <a:latin typeface="Comic Sans MS" panose="030F0702030302020204" pitchFamily="66" charset="0"/>
                        </a:rPr>
                        <a:t>3. The sun’s rays are strongest between 6 a.m. and 10 a.m. every day.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851244042"/>
                  </a:ext>
                </a:extLst>
              </a:tr>
              <a:tr h="798233">
                <a:tc>
                  <a:txBody>
                    <a:bodyPr/>
                    <a:lstStyle/>
                    <a:p>
                      <a:pPr marL="0" marR="0">
                        <a:lnSpc>
                          <a:spcPct val="107000"/>
                        </a:lnSpc>
                        <a:spcBef>
                          <a:spcPts val="0"/>
                        </a:spcBef>
                        <a:spcAft>
                          <a:spcPts val="0"/>
                        </a:spcAft>
                      </a:pPr>
                      <a:r>
                        <a:rPr lang="en-US" sz="1600" b="0">
                          <a:effectLst/>
                          <a:latin typeface="Comic Sans MS" panose="030F0702030302020204" pitchFamily="66" charset="0"/>
                        </a:rPr>
                        <a:t>4. When you are in the shade, you are always protected from the sun’s rays. </a:t>
                      </a:r>
                    </a:p>
                    <a:p>
                      <a:pPr marL="0" marR="0">
                        <a:lnSpc>
                          <a:spcPct val="107000"/>
                        </a:lnSpc>
                        <a:spcBef>
                          <a:spcPts val="0"/>
                        </a:spcBef>
                        <a:spcAft>
                          <a:spcPts val="0"/>
                        </a:spcAft>
                      </a:pPr>
                      <a:r>
                        <a:rPr lang="en-US" sz="1600" b="0" u="none" strike="noStrike">
                          <a:effectLst/>
                          <a:latin typeface="Comic Sans MS" panose="030F0702030302020204" pitchFamily="66" charset="0"/>
                        </a:rPr>
                        <a:t> </a:t>
                      </a:r>
                      <a:endParaRPr lang="en-US" sz="1600" b="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2572336857"/>
                  </a:ext>
                </a:extLst>
              </a:tr>
              <a:tr h="527256">
                <a:tc>
                  <a:txBody>
                    <a:bodyPr/>
                    <a:lstStyle/>
                    <a:p>
                      <a:pPr marL="0" marR="0">
                        <a:lnSpc>
                          <a:spcPct val="107000"/>
                        </a:lnSpc>
                        <a:spcBef>
                          <a:spcPts val="0"/>
                        </a:spcBef>
                        <a:spcAft>
                          <a:spcPts val="0"/>
                        </a:spcAft>
                      </a:pPr>
                      <a:r>
                        <a:rPr lang="en-US" sz="1600" b="0" dirty="0">
                          <a:effectLst/>
                          <a:latin typeface="Comic Sans MS" panose="030F0702030302020204" pitchFamily="66" charset="0"/>
                        </a:rPr>
                        <a:t>5. All sunglasses protect your eyes against the sun’s rays.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989970342"/>
                  </a:ext>
                </a:extLst>
              </a:tr>
              <a:tr h="527256">
                <a:tc>
                  <a:txBody>
                    <a:bodyPr/>
                    <a:lstStyle/>
                    <a:p>
                      <a:pPr marL="0" marR="0">
                        <a:lnSpc>
                          <a:spcPct val="107000"/>
                        </a:lnSpc>
                        <a:spcBef>
                          <a:spcPts val="0"/>
                        </a:spcBef>
                        <a:spcAft>
                          <a:spcPts val="0"/>
                        </a:spcAft>
                      </a:pPr>
                      <a:r>
                        <a:rPr lang="en-US" sz="1600" b="0" dirty="0">
                          <a:effectLst/>
                          <a:latin typeface="Comic Sans MS" panose="030F0702030302020204" pitchFamily="66" charset="0"/>
                        </a:rPr>
                        <a:t>6. Sunscreen is not needed on cloudy days.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2876566198"/>
                  </a:ext>
                </a:extLst>
              </a:tr>
              <a:tr h="798233">
                <a:tc>
                  <a:txBody>
                    <a:bodyPr/>
                    <a:lstStyle/>
                    <a:p>
                      <a:pPr marL="0" marR="0">
                        <a:lnSpc>
                          <a:spcPct val="107000"/>
                        </a:lnSpc>
                        <a:spcBef>
                          <a:spcPts val="0"/>
                        </a:spcBef>
                        <a:spcAft>
                          <a:spcPts val="0"/>
                        </a:spcAft>
                      </a:pPr>
                      <a:r>
                        <a:rPr lang="en-US" sz="1600" b="0" dirty="0">
                          <a:effectLst/>
                          <a:latin typeface="Comic Sans MS" panose="030F0702030302020204" pitchFamily="66" charset="0"/>
                        </a:rPr>
                        <a:t>7. The sun’s rays are most harmful when your shadow is shorter than you are. </a:t>
                      </a:r>
                    </a:p>
                    <a:p>
                      <a:pPr marL="0" marR="0">
                        <a:lnSpc>
                          <a:spcPct val="107000"/>
                        </a:lnSpc>
                        <a:spcBef>
                          <a:spcPts val="0"/>
                        </a:spcBef>
                        <a:spcAft>
                          <a:spcPts val="0"/>
                        </a:spcAft>
                      </a:pPr>
                      <a:r>
                        <a:rPr lang="en-US" sz="1600" b="0" u="none" strike="noStrike"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509596635"/>
                  </a:ext>
                </a:extLst>
              </a:tr>
              <a:tr h="690814">
                <a:tc>
                  <a:txBody>
                    <a:bodyPr/>
                    <a:lstStyle/>
                    <a:p>
                      <a:pPr marL="0" marR="0">
                        <a:lnSpc>
                          <a:spcPct val="107000"/>
                        </a:lnSpc>
                        <a:spcBef>
                          <a:spcPts val="0"/>
                        </a:spcBef>
                        <a:spcAft>
                          <a:spcPts val="0"/>
                        </a:spcAft>
                      </a:pPr>
                      <a:r>
                        <a:rPr lang="en-US" sz="1600" b="0" dirty="0">
                          <a:effectLst/>
                          <a:latin typeface="Comic Sans MS" panose="030F0702030302020204" pitchFamily="66" charset="0"/>
                        </a:rPr>
                        <a:t>8. You do not ever need to reapply sunscreen when you  are outside. </a:t>
                      </a:r>
                    </a:p>
                    <a:p>
                      <a:pPr marL="0" marR="0">
                        <a:lnSpc>
                          <a:spcPct val="107000"/>
                        </a:lnSpc>
                        <a:spcBef>
                          <a:spcPts val="0"/>
                        </a:spcBef>
                        <a:spcAft>
                          <a:spcPts val="0"/>
                        </a:spcAft>
                      </a:pPr>
                      <a:r>
                        <a:rPr lang="en-US" sz="1600" b="0" dirty="0">
                          <a:effectLst/>
                          <a:latin typeface="Comic Sans MS" panose="030F0702030302020204" pitchFamily="66" charset="0"/>
                        </a:rPr>
                        <a:t> </a:t>
                      </a:r>
                      <a:endParaRPr lang="en-US" sz="16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a:effectLst/>
                          <a:latin typeface="Comic Sans MS" panose="030F0702030302020204" pitchFamily="66" charset="0"/>
                        </a:rPr>
                        <a:t> </a:t>
                      </a:r>
                      <a:endParaRPr lang="en-US" sz="1400" b="0" kern="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tc>
                  <a:txBody>
                    <a:bodyPr/>
                    <a:lstStyle/>
                    <a:p>
                      <a:pPr marL="0" marR="0" algn="l">
                        <a:lnSpc>
                          <a:spcPct val="107000"/>
                        </a:lnSpc>
                        <a:spcBef>
                          <a:spcPts val="200"/>
                        </a:spcBef>
                        <a:spcAft>
                          <a:spcPts val="0"/>
                        </a:spcAft>
                      </a:pPr>
                      <a:r>
                        <a:rPr lang="en-US" sz="1400" b="0" u="none" strike="noStrike" kern="0" dirty="0">
                          <a:effectLst/>
                          <a:latin typeface="Comic Sans MS" panose="030F0702030302020204" pitchFamily="66" charset="0"/>
                        </a:rPr>
                        <a:t> </a:t>
                      </a:r>
                      <a:endParaRPr lang="en-US" sz="1400" b="0" kern="0" dirty="0">
                        <a:solidFill>
                          <a:srgbClr val="385623"/>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384" marR="68384" marT="0" marB="0"/>
                </a:tc>
                <a:extLst>
                  <a:ext uri="{0D108BD9-81ED-4DB2-BD59-A6C34878D82A}">
                    <a16:rowId xmlns:a16="http://schemas.microsoft.com/office/drawing/2014/main" val="1320438206"/>
                  </a:ext>
                </a:extLst>
              </a:tr>
            </a:tbl>
          </a:graphicData>
        </a:graphic>
      </p:graphicFrame>
      <p:sp>
        <p:nvSpPr>
          <p:cNvPr id="4" name="Footer Placeholder 3">
            <a:extLst>
              <a:ext uri="{FF2B5EF4-FFF2-40B4-BE49-F238E27FC236}">
                <a16:creationId xmlns:a16="http://schemas.microsoft.com/office/drawing/2014/main" id="{34A1B097-CE3E-430A-BF77-8D23D048DAB4}"/>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D406CFA4-35FE-4021-9079-FE4037AA32CE}"/>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Rectangle 1">
            <a:extLst>
              <a:ext uri="{FF2B5EF4-FFF2-40B4-BE49-F238E27FC236}">
                <a16:creationId xmlns:a16="http://schemas.microsoft.com/office/drawing/2014/main" id="{12293A95-DC70-4C3F-9A05-6F74CDE08E3E}"/>
              </a:ext>
            </a:extLst>
          </p:cNvPr>
          <p:cNvSpPr>
            <a:spLocks noChangeArrowheads="1"/>
          </p:cNvSpPr>
          <p:nvPr/>
        </p:nvSpPr>
        <p:spPr bwMode="auto">
          <a:xfrm>
            <a:off x="-277091" y="831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385623"/>
              </a:solidFill>
              <a:effectLst/>
              <a:latin typeface="Verdana Pro Black" panose="020B0A0403050404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Verdana Pro Black" panose="020B0A04030504040204" pitchFamily="34" charset="0"/>
                <a:ea typeface="Times New Roman" panose="02020603050405020304" pitchFamily="18" charset="0"/>
                <a:cs typeface="Times New Roman" panose="02020603050405020304" pitchFamily="18" charset="0"/>
              </a:rPr>
              <a:t> </a:t>
            </a:r>
            <a:endParaRPr kumimoji="0" lang="en-US" altLang="en-US" sz="2000" b="1" i="0" u="none" strike="noStrike" cap="none" normalizeH="0" baseline="0">
              <a:ln>
                <a:noFill/>
              </a:ln>
              <a:solidFill>
                <a:srgbClr val="385623"/>
              </a:solidFill>
              <a:effectLst/>
              <a:latin typeface="Verdana Pro Black" panose="020B0A0403050404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91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0650-B714-471A-994A-E28716953C80}"/>
              </a:ext>
            </a:extLst>
          </p:cNvPr>
          <p:cNvSpPr>
            <a:spLocks noGrp="1"/>
          </p:cNvSpPr>
          <p:nvPr>
            <p:ph type="title"/>
          </p:nvPr>
        </p:nvSpPr>
        <p:spPr/>
        <p:txBody>
          <a:bodyPr/>
          <a:lstStyle/>
          <a:p>
            <a:r>
              <a:rPr lang="en-US" dirty="0"/>
              <a:t>Prompt</a:t>
            </a:r>
          </a:p>
        </p:txBody>
      </p:sp>
      <p:sp>
        <p:nvSpPr>
          <p:cNvPr id="3" name="Content Placeholder 2">
            <a:extLst>
              <a:ext uri="{FF2B5EF4-FFF2-40B4-BE49-F238E27FC236}">
                <a16:creationId xmlns:a16="http://schemas.microsoft.com/office/drawing/2014/main" id="{4B511C63-DD99-42CC-9C76-724B42535CF7}"/>
              </a:ext>
            </a:extLst>
          </p:cNvPr>
          <p:cNvSpPr>
            <a:spLocks noGrp="1"/>
          </p:cNvSpPr>
          <p:nvPr>
            <p:ph idx="1"/>
          </p:nvPr>
        </p:nvSpPr>
        <p:spPr>
          <a:xfrm>
            <a:off x="1227430" y="1265178"/>
            <a:ext cx="10000293" cy="5324044"/>
          </a:xfrm>
        </p:spPr>
        <p:txBody>
          <a:bodyPr>
            <a:normAutofit/>
          </a:bodyPr>
          <a:lstStyle/>
          <a:p>
            <a:pPr marL="6160" indent="0">
              <a:buNone/>
            </a:pPr>
            <a:r>
              <a:rPr lang="en-US" dirty="0"/>
              <a:t>Cara invited Carly and Simon to the beach with her family. They arrived at noon. There is a volleyball net and swings on the play ground. When they got there, they set up their blanket and picnic basket under a big, shady tree. </a:t>
            </a:r>
          </a:p>
          <a:p>
            <a:pPr marL="6160" indent="0">
              <a:buNone/>
            </a:pPr>
            <a:r>
              <a:rPr lang="en-US" dirty="0"/>
              <a:t>All three friends love to be active and swim. Cara and Simon followed the sun safety rules of Cara’s family (sunscreen, hats, sunglasses) but Carly didn’t want to. She never gets a sunburn so is not worried.</a:t>
            </a:r>
          </a:p>
          <a:p>
            <a:pPr marL="6160" indent="0">
              <a:buNone/>
            </a:pPr>
            <a:r>
              <a:rPr lang="en-US" dirty="0"/>
              <a:t>Your challenge role play is to convince Carly  to use sun safety by explaining </a:t>
            </a:r>
          </a:p>
          <a:p>
            <a:pPr marL="463360" indent="-457200">
              <a:buAutoNum type="arabicPeriod"/>
            </a:pPr>
            <a:r>
              <a:rPr lang="en-US" dirty="0"/>
              <a:t>Two risks of unprotected sun exposure</a:t>
            </a:r>
          </a:p>
          <a:p>
            <a:pPr marL="463360" indent="-457200">
              <a:buAutoNum type="arabicPeriod"/>
            </a:pPr>
            <a:r>
              <a:rPr lang="en-US" dirty="0"/>
              <a:t>Seven </a:t>
            </a:r>
            <a:r>
              <a:rPr lang="en-US"/>
              <a:t>sun safety </a:t>
            </a:r>
            <a:r>
              <a:rPr lang="en-US" dirty="0"/>
              <a:t>strategies to use to protect herself from the UVA and UVB rays.</a:t>
            </a:r>
          </a:p>
          <a:p>
            <a:pPr marL="463360" indent="-457200">
              <a:buAutoNum type="arabicPeriod"/>
            </a:pPr>
            <a:endParaRPr lang="en-US" dirty="0"/>
          </a:p>
        </p:txBody>
      </p:sp>
      <p:sp>
        <p:nvSpPr>
          <p:cNvPr id="4" name="Footer Placeholder 3">
            <a:extLst>
              <a:ext uri="{FF2B5EF4-FFF2-40B4-BE49-F238E27FC236}">
                <a16:creationId xmlns:a16="http://schemas.microsoft.com/office/drawing/2014/main" id="{559D7520-FB4E-444E-A8A5-306D37D4A56C}"/>
              </a:ext>
            </a:extLst>
          </p:cNvPr>
          <p:cNvSpPr>
            <a:spLocks noGrp="1"/>
          </p:cNvSpPr>
          <p:nvPr>
            <p:ph type="ftr" sz="quarter" idx="11"/>
          </p:nvPr>
        </p:nvSpPr>
        <p:spPr/>
        <p:txBody>
          <a:bodyPr/>
          <a:lstStyle/>
          <a:p>
            <a:r>
              <a:rPr lang="en-US"/>
              <a:t>Virginia Public Schools</a:t>
            </a:r>
            <a:endParaRPr lang="en-US" dirty="0"/>
          </a:p>
        </p:txBody>
      </p:sp>
      <p:sp>
        <p:nvSpPr>
          <p:cNvPr id="5" name="Slide Number Placeholder 4">
            <a:extLst>
              <a:ext uri="{FF2B5EF4-FFF2-40B4-BE49-F238E27FC236}">
                <a16:creationId xmlns:a16="http://schemas.microsoft.com/office/drawing/2014/main" id="{B76F51AB-2A02-49B5-8FBB-77D16CEDA507}"/>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7" name="Picture 6" descr="A group of palm trees on a beach&#10;&#10;Description automatically generated">
            <a:extLst>
              <a:ext uri="{FF2B5EF4-FFF2-40B4-BE49-F238E27FC236}">
                <a16:creationId xmlns:a16="http://schemas.microsoft.com/office/drawing/2014/main" id="{4F649A33-A63D-4BA2-8B0C-74A19348B0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51206" y="82593"/>
            <a:ext cx="2408251" cy="1675072"/>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443E5F87-0F72-4CD2-94E1-138D96A7193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59457" y="5592822"/>
            <a:ext cx="4515399" cy="1112886"/>
          </a:xfrm>
          <a:prstGeom prst="rect">
            <a:avLst/>
          </a:prstGeom>
        </p:spPr>
      </p:pic>
    </p:spTree>
    <p:extLst>
      <p:ext uri="{BB962C8B-B14F-4D97-AF65-F5344CB8AC3E}">
        <p14:creationId xmlns:p14="http://schemas.microsoft.com/office/powerpoint/2010/main" val="35204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A0D4-520F-4375-8739-244A063D09F5}"/>
              </a:ext>
            </a:extLst>
          </p:cNvPr>
          <p:cNvSpPr>
            <a:spLocks noGrp="1"/>
          </p:cNvSpPr>
          <p:nvPr>
            <p:ph type="title"/>
          </p:nvPr>
        </p:nvSpPr>
        <p:spPr>
          <a:xfrm>
            <a:off x="2390135" y="3318499"/>
            <a:ext cx="7958331" cy="1077229"/>
          </a:xfrm>
        </p:spPr>
        <p:txBody>
          <a:bodyPr/>
          <a:lstStyle/>
          <a:p>
            <a:pPr algn="ctr"/>
            <a:r>
              <a:rPr lang="en-US" dirty="0"/>
              <a:t>Stay Sun Smart!</a:t>
            </a:r>
          </a:p>
        </p:txBody>
      </p:sp>
      <p:sp>
        <p:nvSpPr>
          <p:cNvPr id="3" name="Footer Placeholder 2">
            <a:extLst>
              <a:ext uri="{FF2B5EF4-FFF2-40B4-BE49-F238E27FC236}">
                <a16:creationId xmlns:a16="http://schemas.microsoft.com/office/drawing/2014/main" id="{DF571360-F6CA-417C-8035-D517D1B1771B}"/>
              </a:ext>
            </a:extLst>
          </p:cNvPr>
          <p:cNvSpPr>
            <a:spLocks noGrp="1"/>
          </p:cNvSpPr>
          <p:nvPr>
            <p:ph type="ftr" sz="quarter" idx="11"/>
          </p:nvPr>
        </p:nvSpPr>
        <p:spPr/>
        <p:txBody>
          <a:bodyPr/>
          <a:lstStyle/>
          <a:p>
            <a:r>
              <a:rPr lang="en-US"/>
              <a:t>Virginia Public Schools</a:t>
            </a:r>
            <a:endParaRPr lang="en-US" dirty="0"/>
          </a:p>
        </p:txBody>
      </p:sp>
      <p:sp>
        <p:nvSpPr>
          <p:cNvPr id="4" name="Slide Number Placeholder 3">
            <a:extLst>
              <a:ext uri="{FF2B5EF4-FFF2-40B4-BE49-F238E27FC236}">
                <a16:creationId xmlns:a16="http://schemas.microsoft.com/office/drawing/2014/main" id="{8AA67AAA-EF62-4A95-B316-2A6A79131F27}"/>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79056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221</TotalTime>
  <Words>306</Words>
  <Application>Microsoft Office PowerPoint</Application>
  <PresentationFormat>Widescreen</PresentationFormat>
  <Paragraphs>63</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Comic Sans MS</vt:lpstr>
      <vt:lpstr>MS Shell Dlg 2</vt:lpstr>
      <vt:lpstr>Verdana Pro Black</vt:lpstr>
      <vt:lpstr>Wingdings</vt:lpstr>
      <vt:lpstr>Wingdings 3</vt:lpstr>
      <vt:lpstr>Madison</vt:lpstr>
      <vt:lpstr>Sun Safety Lesson 2</vt:lpstr>
      <vt:lpstr>Lesson Objectives</vt:lpstr>
      <vt:lpstr>Review sun safety</vt:lpstr>
      <vt:lpstr>Prompt</vt:lpstr>
      <vt:lpstr>Stay Sun Smart!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Safety</dc:title>
  <dc:creator>Mary Connolly</dc:creator>
  <cp:lastModifiedBy>Mary Connolly</cp:lastModifiedBy>
  <cp:revision>7</cp:revision>
  <dcterms:created xsi:type="dcterms:W3CDTF">2019-05-19T14:19:20Z</dcterms:created>
  <dcterms:modified xsi:type="dcterms:W3CDTF">2019-05-22T13:49:51Z</dcterms:modified>
</cp:coreProperties>
</file>