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93" r:id="rId4"/>
    <p:sldId id="294" r:id="rId5"/>
    <p:sldId id="295" r:id="rId6"/>
    <p:sldId id="299" r:id="rId7"/>
    <p:sldId id="300" r:id="rId8"/>
    <p:sldId id="301" r:id="rId9"/>
    <p:sldId id="302" r:id="rId10"/>
    <p:sldId id="30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79" d="100"/>
          <a:sy n="79" d="100"/>
        </p:scale>
        <p:origin x="330" y="2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4D168-A3E5-4389-8BA4-5A34A57E433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E1CA2-8B21-4A37-973A-35C383D5F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9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5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627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259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15276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2856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195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18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03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2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3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1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7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1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3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0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9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CBC1C18-307B-4F68-A007-B5B542270E8D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4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counselor.com/2011/01/respectful-listening-skills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nradlucy.wordpress.com/2014/02/12/passive-aggressive-voic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ockphotos.biz/stockphoto/1434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h.co.kr/content.pl?effective_decision_makin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lognet.com/power-of-communication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filler-pen-fountain-pen-writing-15098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EB7D-57D8-40FB-A77C-3E8F0642D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en-US"/>
              <a:t>Social Emotional Learning Unit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83F5F-47AD-4ABE-B7E5-4ADA303B9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r>
              <a:rPr lang="en-US" dirty="0"/>
              <a:t>Lesson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F9DBEF-F03B-426D-B9D9-35094734EC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48" r="1" b="1027"/>
          <a:stretch/>
        </p:blipFill>
        <p:spPr>
          <a:xfrm>
            <a:off x="5297824" y="3"/>
            <a:ext cx="3617576" cy="3397827"/>
          </a:xfrm>
          <a:prstGeom prst="rect">
            <a:avLst/>
          </a:prstGeom>
          <a:effectLst>
            <a:reflection blurRad="38100" stA="52000" endPos="30000" dist="381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870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19F12-8E3E-469D-BB2F-DA1A07B0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3B506-94D7-4ACD-90B3-9AAB6566C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4B8BA6-CE0C-4005-A171-00F027975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09282"/>
              </p:ext>
            </p:extLst>
          </p:nvPr>
        </p:nvGraphicFramePr>
        <p:xfrm>
          <a:off x="1180848" y="1960564"/>
          <a:ext cx="10172953" cy="4206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1431">
                  <a:extLst>
                    <a:ext uri="{9D8B030D-6E8A-4147-A177-3AD203B41FA5}">
                      <a16:colId xmlns:a16="http://schemas.microsoft.com/office/drawing/2014/main" val="881354444"/>
                    </a:ext>
                  </a:extLst>
                </a:gridCol>
                <a:gridCol w="1692027">
                  <a:extLst>
                    <a:ext uri="{9D8B030D-6E8A-4147-A177-3AD203B41FA5}">
                      <a16:colId xmlns:a16="http://schemas.microsoft.com/office/drawing/2014/main" val="714408366"/>
                    </a:ext>
                  </a:extLst>
                </a:gridCol>
                <a:gridCol w="1692027">
                  <a:extLst>
                    <a:ext uri="{9D8B030D-6E8A-4147-A177-3AD203B41FA5}">
                      <a16:colId xmlns:a16="http://schemas.microsoft.com/office/drawing/2014/main" val="1555009482"/>
                    </a:ext>
                  </a:extLst>
                </a:gridCol>
                <a:gridCol w="1692027">
                  <a:extLst>
                    <a:ext uri="{9D8B030D-6E8A-4147-A177-3AD203B41FA5}">
                      <a16:colId xmlns:a16="http://schemas.microsoft.com/office/drawing/2014/main" val="1673883734"/>
                    </a:ext>
                  </a:extLst>
                </a:gridCol>
                <a:gridCol w="1692027">
                  <a:extLst>
                    <a:ext uri="{9D8B030D-6E8A-4147-A177-3AD203B41FA5}">
                      <a16:colId xmlns:a16="http://schemas.microsoft.com/office/drawing/2014/main" val="79263833"/>
                    </a:ext>
                  </a:extLst>
                </a:gridCol>
                <a:gridCol w="1653414">
                  <a:extLst>
                    <a:ext uri="{9D8B030D-6E8A-4147-A177-3AD203B41FA5}">
                      <a16:colId xmlns:a16="http://schemas.microsoft.com/office/drawing/2014/main" val="3783940550"/>
                    </a:ext>
                  </a:extLst>
                </a:gridCol>
              </a:tblGrid>
              <a:tr h="18700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Criteria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1550545"/>
                  </a:ext>
                </a:extLst>
              </a:tr>
              <a:tr h="197631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Chapter 1</a:t>
                      </a:r>
                    </a:p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student will identify and explain essential health concepts to understand personal health. (7.1)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identification of how having Self-awareness improves your quality of life (socially, personally, or academically) is accurate.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identification of how having Self-awareness improves your quality of life (socially, personally, or academically) is mostly accurate.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identification of how having Self-awareness improves your quality of life (socially, personally, or academically) has some inaccuracies.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identification of how having Self-awareness improves your quality of life (socially, personally, or academically) is in accurate.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Not enough evidence to score.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7326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15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CF6BE-A855-4108-B6E3-1786EAEFE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057" y="2627230"/>
            <a:ext cx="7958331" cy="1077229"/>
          </a:xfrm>
        </p:spPr>
        <p:txBody>
          <a:bodyPr/>
          <a:lstStyle/>
          <a:p>
            <a:pPr algn="ctr"/>
            <a:r>
              <a:rPr lang="en-US" dirty="0"/>
              <a:t>Be healthy—Cope healthy</a:t>
            </a:r>
          </a:p>
        </p:txBody>
      </p:sp>
    </p:spTree>
    <p:extLst>
      <p:ext uri="{BB962C8B-B14F-4D97-AF65-F5344CB8AC3E}">
        <p14:creationId xmlns:p14="http://schemas.microsoft.com/office/powerpoint/2010/main" val="42080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F00E-4928-4F8E-B8D0-7E0D62BE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Objectives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7809C-9A9D-4E3E-9B21-95AA294C0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12" y="2052116"/>
            <a:ext cx="5170730" cy="41048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7.1 The student will identify and explain essential health concepts to understand personal health.</a:t>
            </a:r>
          </a:p>
          <a:p>
            <a:pPr lvl="0"/>
            <a:r>
              <a:rPr lang="en-US" dirty="0"/>
              <a:t>7.3m Demonstrate how to influence others to make positive health choices. (Decision Making Skills)</a:t>
            </a:r>
          </a:p>
          <a:p>
            <a:pPr lvl="0"/>
            <a:r>
              <a:rPr lang="en-US" dirty="0"/>
              <a:t>7.1t Differentiate between passive, aggressive, and assertive communication. Relationship Skills- Communication Skills</a:t>
            </a:r>
          </a:p>
        </p:txBody>
      </p:sp>
      <p:pic>
        <p:nvPicPr>
          <p:cNvPr id="5" name="Picture 4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F818CDBD-5727-4A71-905B-1B4C3931B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92974" y="1320390"/>
            <a:ext cx="3900928" cy="42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6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86947-168B-4631-B00A-18C15AC4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communication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72903-4334-4D77-A4D3-8ED45DDEB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Aggressive: I Win/You Lose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Passive: You Win/I lose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Passive-aggressive: I Lose/You Lose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Assertive: I Win/You Win</a:t>
            </a:r>
          </a:p>
          <a:p>
            <a:endParaRPr lang="en-US" dirty="0"/>
          </a:p>
        </p:txBody>
      </p:sp>
      <p:pic>
        <p:nvPicPr>
          <p:cNvPr id="5" name="Picture 4" descr="A picture containing headdress, helmet, clothing&#10;&#10;Description automatically generated">
            <a:extLst>
              <a:ext uri="{FF2B5EF4-FFF2-40B4-BE49-F238E27FC236}">
                <a16:creationId xmlns:a16="http://schemas.microsoft.com/office/drawing/2014/main" id="{AED8E30B-0EB6-49FB-B601-F8AB62E0A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45543" y="1644361"/>
            <a:ext cx="2288734" cy="1932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B95619-4CF2-4494-A606-B04B16D4C608}"/>
              </a:ext>
            </a:extLst>
          </p:cNvPr>
          <p:cNvSpPr txBox="1"/>
          <p:nvPr/>
        </p:nvSpPr>
        <p:spPr>
          <a:xfrm>
            <a:off x="2035342" y="6858000"/>
            <a:ext cx="81213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nradlucy.wordpress.com/2014/02/12/passive-aggressive-voic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52924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86947-168B-4631-B00A-18C15AC4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Summative assessment-Chapter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72903-4334-4D77-A4D3-8ED45DDEB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665" y="1631661"/>
            <a:ext cx="10233800" cy="4351338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The summative assessment for this social-emotional learning unit is an autobiography that contains how you demonstrate self and social-awareness, decision-making, and communication skills in and how the SEL skills improve the quality of your life (socially, personally, or academically).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book contains two pictures per chapter and a reflection at the end.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Each chapter is no longer than one page.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A2E84A-EA99-4029-801C-299550751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39686" y="4973663"/>
            <a:ext cx="2637693" cy="18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19F12-8E3E-469D-BB2F-DA1A07B0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 – Self-awareness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3B506-94D7-4ACD-90B3-9AAB6566C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Select one sub-component of Self-Awareness and give an example of how it improves the quality of life (socially, personally, or academically).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Include two pictures.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702275-D7C7-4F5E-9C73-C6F0205BFC28}"/>
              </a:ext>
            </a:extLst>
          </p:cNvPr>
          <p:cNvSpPr/>
          <p:nvPr/>
        </p:nvSpPr>
        <p:spPr>
          <a:xfrm>
            <a:off x="8380431" y="490359"/>
            <a:ext cx="37429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Identifying emotions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089547-F80B-45E5-8086-D26C4A5B30FB}"/>
              </a:ext>
            </a:extLst>
          </p:cNvPr>
          <p:cNvSpPr/>
          <p:nvPr/>
        </p:nvSpPr>
        <p:spPr>
          <a:xfrm>
            <a:off x="4006399" y="4887575"/>
            <a:ext cx="7474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Accurate self-perception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6D06CA-9CAC-40C6-B26A-0C2A80B339CA}"/>
              </a:ext>
            </a:extLst>
          </p:cNvPr>
          <p:cNvSpPr/>
          <p:nvPr/>
        </p:nvSpPr>
        <p:spPr>
          <a:xfrm>
            <a:off x="235410" y="3823329"/>
            <a:ext cx="6852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Recognizing strengths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939A2F-0480-429D-8C37-6ED4DB9C09F0}"/>
              </a:ext>
            </a:extLst>
          </p:cNvPr>
          <p:cNvSpPr/>
          <p:nvPr/>
        </p:nvSpPr>
        <p:spPr>
          <a:xfrm>
            <a:off x="6135111" y="2865864"/>
            <a:ext cx="4826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Self-confidence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2B0FD7-9063-4925-81E0-FBE8AEB9F140}"/>
              </a:ext>
            </a:extLst>
          </p:cNvPr>
          <p:cNvSpPr/>
          <p:nvPr/>
        </p:nvSpPr>
        <p:spPr>
          <a:xfrm>
            <a:off x="447312" y="5507120"/>
            <a:ext cx="3873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Self-efficacy</a:t>
            </a:r>
          </a:p>
        </p:txBody>
      </p:sp>
    </p:spTree>
    <p:extLst>
      <p:ext uri="{BB962C8B-B14F-4D97-AF65-F5344CB8AC3E}">
        <p14:creationId xmlns:p14="http://schemas.microsoft.com/office/powerpoint/2010/main" val="51253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19F12-8E3E-469D-BB2F-DA1A07B0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2 – Social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3B506-94D7-4ACD-90B3-9AAB6566C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Select one sub-component of Social-Awareness and give an example of how it improves the quality of your life (socially, personally, or academically).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Include two pictures.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98E800-9B82-4CCA-B139-80BB643CE2A4}"/>
              </a:ext>
            </a:extLst>
          </p:cNvPr>
          <p:cNvSpPr/>
          <p:nvPr/>
        </p:nvSpPr>
        <p:spPr>
          <a:xfrm>
            <a:off x="5994781" y="2505670"/>
            <a:ext cx="5434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Perspective taking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9C6526-7828-4E4B-AC3F-4C40CC060EBF}"/>
              </a:ext>
            </a:extLst>
          </p:cNvPr>
          <p:cNvSpPr/>
          <p:nvPr/>
        </p:nvSpPr>
        <p:spPr>
          <a:xfrm>
            <a:off x="8480167" y="3730344"/>
            <a:ext cx="2911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Empathy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3A39C5-9A15-49CC-A075-3DD77B80D09C}"/>
              </a:ext>
            </a:extLst>
          </p:cNvPr>
          <p:cNvSpPr/>
          <p:nvPr/>
        </p:nvSpPr>
        <p:spPr>
          <a:xfrm>
            <a:off x="324645" y="4790080"/>
            <a:ext cx="6843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Appreciating Diversity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59BFAF-49B9-484B-A849-7AA03417A570}"/>
              </a:ext>
            </a:extLst>
          </p:cNvPr>
          <p:cNvSpPr/>
          <p:nvPr/>
        </p:nvSpPr>
        <p:spPr>
          <a:xfrm>
            <a:off x="477859" y="3539629"/>
            <a:ext cx="5618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Respect for others</a:t>
            </a:r>
          </a:p>
        </p:txBody>
      </p:sp>
    </p:spTree>
    <p:extLst>
      <p:ext uri="{BB962C8B-B14F-4D97-AF65-F5344CB8AC3E}">
        <p14:creationId xmlns:p14="http://schemas.microsoft.com/office/powerpoint/2010/main" val="334382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19F12-8E3E-469D-BB2F-DA1A07B0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3 – Decision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3B506-94D7-4ACD-90B3-9AAB6566C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Give an example of a healthy choice that was made using the decision-making model.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87AB3E-81A8-483E-BEF8-8A2770118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29234" y="2919991"/>
            <a:ext cx="39751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3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19F12-8E3E-469D-BB2F-DA1A07B0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 – Communication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3B506-94D7-4ACD-90B3-9AAB6566C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Give an example of when assertive communication was used and why it was a Win/Win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yellow&#10;&#10;Description automatically generated">
            <a:extLst>
              <a:ext uri="{FF2B5EF4-FFF2-40B4-BE49-F238E27FC236}">
                <a16:creationId xmlns:a16="http://schemas.microsoft.com/office/drawing/2014/main" id="{7436BFBE-3C13-4FEA-ACA5-953A41ED7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62792" y="3730799"/>
            <a:ext cx="3212326" cy="18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1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19F12-8E3E-469D-BB2F-DA1A07B06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Chapter 5 – Reflection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8A095A0-1586-406E-AF2A-544E25B0C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6068" y="1924505"/>
            <a:ext cx="3354676" cy="33546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3B506-94D7-4ACD-90B3-9AAB6566C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825625"/>
            <a:ext cx="6553200" cy="4351338"/>
          </a:xfrm>
        </p:spPr>
        <p:txBody>
          <a:bodyPr>
            <a:normAutofit/>
          </a:bodyPr>
          <a:lstStyle/>
          <a:p>
            <a:pPr lvl="1"/>
            <a:r>
              <a:rPr lang="en-US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Reflect on the Social Emotional Skills and how they benefit a teen.</a:t>
            </a:r>
          </a:p>
          <a:p>
            <a:pPr lvl="1"/>
            <a:endParaRPr lang="en-US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endParaRPr lang="en-US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7413481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437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Corbel</vt:lpstr>
      <vt:lpstr>Depth</vt:lpstr>
      <vt:lpstr>Social Emotional Learning Unit</vt:lpstr>
      <vt:lpstr>Objectives</vt:lpstr>
      <vt:lpstr>Review communication skills</vt:lpstr>
      <vt:lpstr>Summative assessment-Chapter Book</vt:lpstr>
      <vt:lpstr>Chapter 1 – Self-awareness</vt:lpstr>
      <vt:lpstr>Chapter 2 – Social Awareness</vt:lpstr>
      <vt:lpstr>Chapter 3 – Decision making</vt:lpstr>
      <vt:lpstr>Chapter 4 – Communication skills</vt:lpstr>
      <vt:lpstr>Chapter 5 – Reflection</vt:lpstr>
      <vt:lpstr>Rubric</vt:lpstr>
      <vt:lpstr>Be healthy—Cope healthy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Emotional Learning Unit</dc:title>
  <dc:creator>Mary Connolly</dc:creator>
  <cp:lastModifiedBy>Mary Connolly</cp:lastModifiedBy>
  <cp:revision>2</cp:revision>
  <dcterms:created xsi:type="dcterms:W3CDTF">2019-05-28T21:48:06Z</dcterms:created>
  <dcterms:modified xsi:type="dcterms:W3CDTF">2019-05-28T21:50:53Z</dcterms:modified>
</cp:coreProperties>
</file>