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2" r:id="rId6"/>
    <p:sldId id="263"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varScale="1">
        <p:scale>
          <a:sx n="77" d="100"/>
          <a:sy n="77" d="100"/>
        </p:scale>
        <p:origin x="4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7/30/2018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7/30/2018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7/30/2018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7/30/2018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7/30/2018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7/30/2018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virtual-illusion.blogspot.com/2013/03/criatividade-colaborativa-contra-o.html"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4" name="Picture 3" descr="A picture containing person, young, child, wall&#10;&#10;Description generated with high confidence">
            <a:extLst>
              <a:ext uri="{FF2B5EF4-FFF2-40B4-BE49-F238E27FC236}">
                <a16:creationId xmlns:a16="http://schemas.microsoft.com/office/drawing/2014/main" id="{222E2BCA-8984-4463-87A7-8E9968841761}"/>
              </a:ext>
            </a:extLst>
          </p:cNvPr>
          <p:cNvPicPr/>
          <p:nvPr/>
        </p:nvPicPr>
        <p:blipFill rotWithShape="1">
          <a:blip r:embed="rId3"/>
          <a:srcRect r="19003" b="-2"/>
          <a:stretch/>
        </p:blipFill>
        <p:spPr>
          <a:xfrm>
            <a:off x="4634682" y="10"/>
            <a:ext cx="7557319" cy="6857990"/>
          </a:xfrm>
          <a:prstGeom prst="rect">
            <a:avLst/>
          </a:prstGeom>
        </p:spPr>
      </p:pic>
      <p:sp>
        <p:nvSpPr>
          <p:cNvPr id="9" name="Rectangle 8">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C29D6E4-529F-4E94-83A9-5D9171FC06B5}"/>
              </a:ext>
            </a:extLst>
          </p:cNvPr>
          <p:cNvSpPr>
            <a:spLocks noGrp="1"/>
          </p:cNvSpPr>
          <p:nvPr>
            <p:ph type="ctrTitle"/>
          </p:nvPr>
        </p:nvSpPr>
        <p:spPr>
          <a:xfrm>
            <a:off x="647701" y="1454964"/>
            <a:ext cx="3339281" cy="3308840"/>
          </a:xfrm>
        </p:spPr>
        <p:txBody>
          <a:bodyPr>
            <a:normAutofit/>
          </a:bodyPr>
          <a:lstStyle/>
          <a:p>
            <a:r>
              <a:rPr lang="en-US" sz="6000"/>
              <a:t>Stop it!</a:t>
            </a:r>
          </a:p>
        </p:txBody>
      </p:sp>
      <p:sp>
        <p:nvSpPr>
          <p:cNvPr id="3" name="Subtitle 2">
            <a:extLst>
              <a:ext uri="{FF2B5EF4-FFF2-40B4-BE49-F238E27FC236}">
                <a16:creationId xmlns:a16="http://schemas.microsoft.com/office/drawing/2014/main" id="{6CFF3417-A9A8-4672-9CC8-958D2FE7D0D2}"/>
              </a:ext>
            </a:extLst>
          </p:cNvPr>
          <p:cNvSpPr>
            <a:spLocks noGrp="1"/>
          </p:cNvSpPr>
          <p:nvPr>
            <p:ph type="subTitle" idx="1"/>
          </p:nvPr>
        </p:nvSpPr>
        <p:spPr>
          <a:xfrm>
            <a:off x="647701" y="4763803"/>
            <a:ext cx="3339281" cy="1464378"/>
          </a:xfrm>
        </p:spPr>
        <p:txBody>
          <a:bodyPr>
            <a:normAutofit/>
          </a:bodyPr>
          <a:lstStyle/>
          <a:p>
            <a:r>
              <a:rPr lang="en-US" sz="1800"/>
              <a:t>Campaign to stop bullying</a:t>
            </a:r>
          </a:p>
        </p:txBody>
      </p:sp>
    </p:spTree>
    <p:extLst>
      <p:ext uri="{BB962C8B-B14F-4D97-AF65-F5344CB8AC3E}">
        <p14:creationId xmlns:p14="http://schemas.microsoft.com/office/powerpoint/2010/main" val="387493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5" name="Picture 4" descr="A group of people standing around each other&#10;&#10;Description generated with very high confidence">
            <a:extLst>
              <a:ext uri="{FF2B5EF4-FFF2-40B4-BE49-F238E27FC236}">
                <a16:creationId xmlns:a16="http://schemas.microsoft.com/office/drawing/2014/main" id="{8C4BC22D-8A00-415C-A479-309D6F90A320}"/>
              </a:ext>
            </a:extLst>
          </p:cNvPr>
          <p:cNvPicPr>
            <a:picLocks noChangeAspect="1"/>
          </p:cNvPicPr>
          <p:nvPr/>
        </p:nvPicPr>
        <p:blipFill rotWithShape="1">
          <a:blip r:embed="rId3"/>
          <a:srcRect l="4415" r="5842"/>
          <a:stretch/>
        </p:blipFill>
        <p:spPr>
          <a:xfrm>
            <a:off x="1106424" y="2052917"/>
            <a:ext cx="2936836" cy="4195481"/>
          </a:xfrm>
          <a:prstGeom prst="rect">
            <a:avLst/>
          </a:prstGeom>
          <a:effectLst>
            <a:outerShdw blurRad="50800" dist="38100" dir="5400000" algn="t" rotWithShape="0">
              <a:prstClr val="black">
                <a:alpha val="43000"/>
              </a:prstClr>
            </a:outerShdw>
          </a:effectLst>
        </p:spPr>
      </p:pic>
      <p:sp>
        <p:nvSpPr>
          <p:cNvPr id="2" name="Title 1">
            <a:extLst>
              <a:ext uri="{FF2B5EF4-FFF2-40B4-BE49-F238E27FC236}">
                <a16:creationId xmlns:a16="http://schemas.microsoft.com/office/drawing/2014/main" id="{275044C8-2D77-409E-B24E-BE8C85BAD0F3}"/>
              </a:ext>
            </a:extLst>
          </p:cNvPr>
          <p:cNvSpPr>
            <a:spLocks noGrp="1"/>
          </p:cNvSpPr>
          <p:nvPr>
            <p:ph type="title"/>
          </p:nvPr>
        </p:nvSpPr>
        <p:spPr>
          <a:xfrm>
            <a:off x="646111" y="452718"/>
            <a:ext cx="9404723" cy="1400530"/>
          </a:xfrm>
        </p:spPr>
        <p:txBody>
          <a:bodyPr>
            <a:normAutofit/>
          </a:bodyPr>
          <a:lstStyle/>
          <a:p>
            <a:r>
              <a:rPr lang="en-US" dirty="0"/>
              <a:t>Objectives</a:t>
            </a:r>
          </a:p>
        </p:txBody>
      </p:sp>
      <p:sp>
        <p:nvSpPr>
          <p:cNvPr id="3" name="Content Placeholder 2">
            <a:extLst>
              <a:ext uri="{FF2B5EF4-FFF2-40B4-BE49-F238E27FC236}">
                <a16:creationId xmlns:a16="http://schemas.microsoft.com/office/drawing/2014/main" id="{5D5E8443-893B-407F-BF1A-EF312A1F1D30}"/>
              </a:ext>
            </a:extLst>
          </p:cNvPr>
          <p:cNvSpPr>
            <a:spLocks noGrp="1"/>
          </p:cNvSpPr>
          <p:nvPr>
            <p:ph idx="1"/>
          </p:nvPr>
        </p:nvSpPr>
        <p:spPr>
          <a:xfrm>
            <a:off x="4706651" y="2052918"/>
            <a:ext cx="5343202" cy="4195481"/>
          </a:xfrm>
        </p:spPr>
        <p:txBody>
          <a:bodyPr anchor="ctr">
            <a:normAutofit/>
          </a:bodyPr>
          <a:lstStyle/>
          <a:p>
            <a:pPr lvl="0"/>
            <a:r>
              <a:rPr lang="en-US" sz="1800"/>
              <a:t>The student will explain how bullying and harassment affect health and safety. (7.1u)</a:t>
            </a:r>
          </a:p>
          <a:p>
            <a:pPr lvl="0"/>
            <a:endParaRPr lang="en-US" sz="1800"/>
          </a:p>
          <a:p>
            <a:pPr lvl="0"/>
            <a:r>
              <a:rPr lang="en-US" sz="1800"/>
              <a:t>The student will create a campaign to prevent bullying in school and online. (7.3s)</a:t>
            </a:r>
          </a:p>
          <a:p>
            <a:endParaRPr lang="en-US" sz="1800"/>
          </a:p>
        </p:txBody>
      </p:sp>
    </p:spTree>
    <p:extLst>
      <p:ext uri="{BB962C8B-B14F-4D97-AF65-F5344CB8AC3E}">
        <p14:creationId xmlns:p14="http://schemas.microsoft.com/office/powerpoint/2010/main" val="128766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5" name="Picture 4" descr="A drawing of a cartoon character&#10;&#10;Description generated with high confidence">
            <a:extLst>
              <a:ext uri="{FF2B5EF4-FFF2-40B4-BE49-F238E27FC236}">
                <a16:creationId xmlns:a16="http://schemas.microsoft.com/office/drawing/2014/main" id="{DEFB702A-6C45-4B2A-A786-DCD653B0E995}"/>
              </a:ext>
            </a:extLst>
          </p:cNvPr>
          <p:cNvPicPr>
            <a:picLocks noChangeAspect="1"/>
          </p:cNvPicPr>
          <p:nvPr/>
        </p:nvPicPr>
        <p:blipFill rotWithShape="1">
          <a:blip r:embed="rId2">
            <a:alphaModFix amt="25000"/>
            <a:grayscl/>
            <a:extLst>
              <a:ext uri="{837473B0-CC2E-450A-ABE3-18F120FF3D39}">
                <a1611:picAttrSrcUrl xmlns:a1611="http://schemas.microsoft.com/office/drawing/2016/11/main" r:id="rId3"/>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D6D399F-2F04-4DC3-8C3A-1A6DA3C1084E}"/>
              </a:ext>
            </a:extLst>
          </p:cNvPr>
          <p:cNvSpPr>
            <a:spLocks noGrp="1"/>
          </p:cNvSpPr>
          <p:nvPr>
            <p:ph type="title"/>
          </p:nvPr>
        </p:nvSpPr>
        <p:spPr>
          <a:xfrm>
            <a:off x="646111" y="452718"/>
            <a:ext cx="9404723" cy="1400530"/>
          </a:xfrm>
        </p:spPr>
        <p:txBody>
          <a:bodyPr>
            <a:normAutofit/>
          </a:bodyPr>
          <a:lstStyle/>
          <a:p>
            <a:r>
              <a:rPr lang="en-US" dirty="0"/>
              <a:t>Leo and Ben</a:t>
            </a:r>
          </a:p>
        </p:txBody>
      </p:sp>
      <p:sp>
        <p:nvSpPr>
          <p:cNvPr id="3" name="Content Placeholder 2">
            <a:extLst>
              <a:ext uri="{FF2B5EF4-FFF2-40B4-BE49-F238E27FC236}">
                <a16:creationId xmlns:a16="http://schemas.microsoft.com/office/drawing/2014/main" id="{4708E9AA-ED63-4FB0-9D75-C67704374539}"/>
              </a:ext>
            </a:extLst>
          </p:cNvPr>
          <p:cNvSpPr>
            <a:spLocks noGrp="1"/>
          </p:cNvSpPr>
          <p:nvPr>
            <p:ph idx="1"/>
          </p:nvPr>
        </p:nvSpPr>
        <p:spPr>
          <a:xfrm>
            <a:off x="933254" y="1143000"/>
            <a:ext cx="10689995" cy="5105400"/>
          </a:xfrm>
        </p:spPr>
        <p:txBody>
          <a:bodyPr>
            <a:normAutofit fontScale="85000" lnSpcReduction="20000"/>
          </a:bodyPr>
          <a:lstStyle/>
          <a:p>
            <a:pPr>
              <a:lnSpc>
                <a:spcPct val="90000"/>
              </a:lnSpc>
            </a:pPr>
            <a:r>
              <a:rPr lang="en-US" sz="2800" dirty="0">
                <a:latin typeface="Comic Sans MS" panose="030F0702030302020204" pitchFamily="66" charset="0"/>
              </a:rPr>
              <a:t>Leo and Ben were friends in elementary school but when they were in middle school something happened. Leo started spreading rumors that Ben cheats on tests, copies homework, and is mean to his friends.</a:t>
            </a:r>
          </a:p>
          <a:p>
            <a:pPr>
              <a:lnSpc>
                <a:spcPct val="90000"/>
              </a:lnSpc>
            </a:pPr>
            <a:endParaRPr lang="en-US" sz="2800" dirty="0">
              <a:latin typeface="Comic Sans MS" panose="030F0702030302020204" pitchFamily="66" charset="0"/>
            </a:endParaRPr>
          </a:p>
          <a:p>
            <a:pPr>
              <a:lnSpc>
                <a:spcPct val="90000"/>
              </a:lnSpc>
            </a:pPr>
            <a:r>
              <a:rPr lang="en-US" sz="2800" dirty="0">
                <a:latin typeface="Comic Sans MS" panose="030F0702030302020204" pitchFamily="66" charset="0"/>
              </a:rPr>
              <a:t>Ben is very upset because everything Leo says is a lie. Leo is sending nasty emails, posting false stories on Facebook, and Tweeting out things that never happened. When Ben sees him is school, Leo ignores him but makes gross noises after he passes.</a:t>
            </a:r>
          </a:p>
          <a:p>
            <a:pPr>
              <a:lnSpc>
                <a:spcPct val="90000"/>
              </a:lnSpc>
            </a:pPr>
            <a:endParaRPr lang="en-US" sz="2800" dirty="0">
              <a:latin typeface="Comic Sans MS" panose="030F0702030302020204" pitchFamily="66" charset="0"/>
            </a:endParaRPr>
          </a:p>
          <a:p>
            <a:pPr>
              <a:lnSpc>
                <a:spcPct val="90000"/>
              </a:lnSpc>
            </a:pPr>
            <a:r>
              <a:rPr lang="en-US" sz="2800" dirty="0">
                <a:latin typeface="Comic Sans MS" panose="030F0702030302020204" pitchFamily="66" charset="0"/>
              </a:rPr>
              <a:t>Lately, Ben can’t eat without getting a stomach ache. He is hungry by lunch but he is afraid to go into to lunch room because he doesn’t know if others believe Leo and would be mean to him.</a:t>
            </a:r>
          </a:p>
          <a:p>
            <a:pPr>
              <a:lnSpc>
                <a:spcPct val="90000"/>
              </a:lnSpc>
            </a:pPr>
            <a:endParaRPr lang="en-US" sz="2800" dirty="0">
              <a:latin typeface="Comic Sans MS" panose="030F0702030302020204" pitchFamily="66" charset="0"/>
            </a:endParaRPr>
          </a:p>
          <a:p>
            <a:pPr>
              <a:lnSpc>
                <a:spcPct val="90000"/>
              </a:lnSpc>
            </a:pPr>
            <a:r>
              <a:rPr lang="en-US" sz="2800" dirty="0">
                <a:latin typeface="Comic Sans MS" panose="030F0702030302020204" pitchFamily="66" charset="0"/>
              </a:rPr>
              <a:t>He is having trouble concentrating in class and his grades are starting to go down. He is very stressed because he was a B+ student until all this happened. He doesn’t know what to do or who to tell.</a:t>
            </a:r>
          </a:p>
          <a:p>
            <a:pPr>
              <a:lnSpc>
                <a:spcPct val="90000"/>
              </a:lnSpc>
            </a:pPr>
            <a:endParaRPr lang="en-US" sz="1600" dirty="0"/>
          </a:p>
        </p:txBody>
      </p:sp>
      <p:sp>
        <p:nvSpPr>
          <p:cNvPr id="6" name="TextBox 5">
            <a:extLst>
              <a:ext uri="{FF2B5EF4-FFF2-40B4-BE49-F238E27FC236}">
                <a16:creationId xmlns:a16="http://schemas.microsoft.com/office/drawing/2014/main" id="{F6FF618B-D9D4-4C3A-9D06-C0D7E9568204}"/>
              </a:ext>
            </a:extLst>
          </p:cNvPr>
          <p:cNvSpPr txBox="1"/>
          <p:nvPr/>
        </p:nvSpPr>
        <p:spPr>
          <a:xfrm>
            <a:off x="9341541" y="6657944"/>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virtual-illusion.blogspot.com/2013/03/criatividade-colaborativa-contra-o.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xmlns="" val="tx"/>
                    </a:ext>
                  </a:extLst>
                </a:hlinkClick>
              </a:rPr>
              <a:t>CC BY-NC-SA</a:t>
            </a:r>
            <a:endParaRPr lang="en-US" sz="700">
              <a:solidFill>
                <a:srgbClr val="FFFFFF"/>
              </a:solidFill>
            </a:endParaRPr>
          </a:p>
        </p:txBody>
      </p:sp>
    </p:spTree>
    <p:extLst>
      <p:ext uri="{BB962C8B-B14F-4D97-AF65-F5344CB8AC3E}">
        <p14:creationId xmlns:p14="http://schemas.microsoft.com/office/powerpoint/2010/main" val="358717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5" name="Picture 4" descr="A picture containing person, young&#10;&#10;Description generated with high confidence">
            <a:extLst>
              <a:ext uri="{FF2B5EF4-FFF2-40B4-BE49-F238E27FC236}">
                <a16:creationId xmlns:a16="http://schemas.microsoft.com/office/drawing/2014/main" id="{5C17A08D-5910-488E-A444-8403ECD1EEA3}"/>
              </a:ext>
            </a:extLst>
          </p:cNvPr>
          <p:cNvPicPr>
            <a:picLocks noChangeAspect="1"/>
          </p:cNvPicPr>
          <p:nvPr/>
        </p:nvPicPr>
        <p:blipFill rotWithShape="1">
          <a:blip r:embed="rId3"/>
          <a:srcRect l="21900" r="13141"/>
          <a:stretch/>
        </p:blipFill>
        <p:spPr>
          <a:xfrm>
            <a:off x="648930" y="2052213"/>
            <a:ext cx="5451627" cy="4196185"/>
          </a:xfrm>
          <a:prstGeom prst="rect">
            <a:avLst/>
          </a:prstGeom>
          <a:effectLst>
            <a:outerShdw blurRad="50800" dist="38100" dir="5400000" algn="t" rotWithShape="0">
              <a:prstClr val="black">
                <a:alpha val="43000"/>
              </a:prstClr>
            </a:outerShdw>
          </a:effectLst>
        </p:spPr>
      </p:pic>
      <p:sp>
        <p:nvSpPr>
          <p:cNvPr id="2" name="Title 1">
            <a:extLst>
              <a:ext uri="{FF2B5EF4-FFF2-40B4-BE49-F238E27FC236}">
                <a16:creationId xmlns:a16="http://schemas.microsoft.com/office/drawing/2014/main" id="{821F4CC4-7F9C-4190-A298-E15801903A88}"/>
              </a:ext>
            </a:extLst>
          </p:cNvPr>
          <p:cNvSpPr>
            <a:spLocks noGrp="1"/>
          </p:cNvSpPr>
          <p:nvPr>
            <p:ph type="title"/>
          </p:nvPr>
        </p:nvSpPr>
        <p:spPr>
          <a:xfrm>
            <a:off x="648930" y="629266"/>
            <a:ext cx="9252154" cy="1223983"/>
          </a:xfrm>
        </p:spPr>
        <p:txBody>
          <a:bodyPr>
            <a:normAutofit/>
          </a:bodyPr>
          <a:lstStyle/>
          <a:p>
            <a:r>
              <a:rPr lang="en-US" dirty="0"/>
              <a:t>Leo and Ben</a:t>
            </a:r>
          </a:p>
        </p:txBody>
      </p:sp>
      <p:sp>
        <p:nvSpPr>
          <p:cNvPr id="3" name="Content Placeholder 2">
            <a:extLst>
              <a:ext uri="{FF2B5EF4-FFF2-40B4-BE49-F238E27FC236}">
                <a16:creationId xmlns:a16="http://schemas.microsoft.com/office/drawing/2014/main" id="{0F510287-F99C-4576-92A2-A5D1E9635288}"/>
              </a:ext>
            </a:extLst>
          </p:cNvPr>
          <p:cNvSpPr>
            <a:spLocks noGrp="1"/>
          </p:cNvSpPr>
          <p:nvPr>
            <p:ph idx="1"/>
          </p:nvPr>
        </p:nvSpPr>
        <p:spPr>
          <a:xfrm>
            <a:off x="6750752" y="2052214"/>
            <a:ext cx="4338409" cy="4196185"/>
          </a:xfrm>
        </p:spPr>
        <p:txBody>
          <a:bodyPr>
            <a:normAutofit/>
          </a:bodyPr>
          <a:lstStyle/>
          <a:p>
            <a:pPr lvl="1">
              <a:lnSpc>
                <a:spcPct val="90000"/>
              </a:lnSpc>
            </a:pPr>
            <a:r>
              <a:rPr lang="en-US" sz="1700" dirty="0"/>
              <a:t>School work: quality decreases</a:t>
            </a:r>
          </a:p>
          <a:p>
            <a:pPr lvl="1">
              <a:lnSpc>
                <a:spcPct val="90000"/>
              </a:lnSpc>
            </a:pPr>
            <a:endParaRPr lang="en-US" sz="1700" dirty="0"/>
          </a:p>
          <a:p>
            <a:pPr lvl="1">
              <a:lnSpc>
                <a:spcPct val="90000"/>
              </a:lnSpc>
            </a:pPr>
            <a:r>
              <a:rPr lang="en-US" sz="1700" dirty="0"/>
              <a:t>Body systems: stomach ache </a:t>
            </a:r>
          </a:p>
          <a:p>
            <a:pPr lvl="1">
              <a:lnSpc>
                <a:spcPct val="90000"/>
              </a:lnSpc>
            </a:pPr>
            <a:endParaRPr lang="en-US" sz="1700" dirty="0"/>
          </a:p>
          <a:p>
            <a:pPr lvl="1">
              <a:lnSpc>
                <a:spcPct val="90000"/>
              </a:lnSpc>
            </a:pPr>
            <a:r>
              <a:rPr lang="en-US" sz="1700" dirty="0"/>
              <a:t>Going to the cafeteria: Reluctant to go to the cafeteria, afraid</a:t>
            </a:r>
          </a:p>
          <a:p>
            <a:pPr lvl="1">
              <a:lnSpc>
                <a:spcPct val="90000"/>
              </a:lnSpc>
            </a:pPr>
            <a:endParaRPr lang="en-US" sz="1700" dirty="0"/>
          </a:p>
          <a:p>
            <a:pPr lvl="1">
              <a:lnSpc>
                <a:spcPct val="90000"/>
              </a:lnSpc>
            </a:pPr>
            <a:r>
              <a:rPr lang="en-US" sz="1700" dirty="0"/>
              <a:t>Mental health: Jumpy, anxious, sad, depressed, stressed, no energy</a:t>
            </a:r>
          </a:p>
          <a:p>
            <a:pPr lvl="1">
              <a:lnSpc>
                <a:spcPct val="90000"/>
              </a:lnSpc>
            </a:pPr>
            <a:endParaRPr lang="en-US" sz="1700" dirty="0"/>
          </a:p>
          <a:p>
            <a:pPr lvl="1">
              <a:lnSpc>
                <a:spcPct val="90000"/>
              </a:lnSpc>
            </a:pPr>
            <a:r>
              <a:rPr lang="en-US" sz="1700" dirty="0"/>
              <a:t>Sleep: Trouble sleeping </a:t>
            </a:r>
          </a:p>
          <a:p>
            <a:pPr>
              <a:lnSpc>
                <a:spcPct val="90000"/>
              </a:lnSpc>
            </a:pPr>
            <a:endParaRPr lang="en-US" sz="1700" dirty="0"/>
          </a:p>
        </p:txBody>
      </p:sp>
    </p:spTree>
    <p:extLst>
      <p:ext uri="{BB962C8B-B14F-4D97-AF65-F5344CB8AC3E}">
        <p14:creationId xmlns:p14="http://schemas.microsoft.com/office/powerpoint/2010/main" val="62239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1FBDE-3DB2-4371-A11E-A8D076C5B667}"/>
              </a:ext>
            </a:extLst>
          </p:cNvPr>
          <p:cNvSpPr>
            <a:spLocks noGrp="1"/>
          </p:cNvSpPr>
          <p:nvPr>
            <p:ph type="title"/>
          </p:nvPr>
        </p:nvSpPr>
        <p:spPr/>
        <p:txBody>
          <a:bodyPr/>
          <a:lstStyle/>
          <a:p>
            <a:pPr algn="ctr"/>
            <a:r>
              <a:rPr lang="en-US" dirty="0"/>
              <a:t>What are the long term effects on the bully?</a:t>
            </a:r>
          </a:p>
        </p:txBody>
      </p:sp>
      <p:sp>
        <p:nvSpPr>
          <p:cNvPr id="3" name="Content Placeholder 2">
            <a:extLst>
              <a:ext uri="{FF2B5EF4-FFF2-40B4-BE49-F238E27FC236}">
                <a16:creationId xmlns:a16="http://schemas.microsoft.com/office/drawing/2014/main" id="{23C46C67-34CC-496F-88D7-0068D4404224}"/>
              </a:ext>
            </a:extLst>
          </p:cNvPr>
          <p:cNvSpPr>
            <a:spLocks noGrp="1"/>
          </p:cNvSpPr>
          <p:nvPr>
            <p:ph idx="1"/>
          </p:nvPr>
        </p:nvSpPr>
        <p:spPr>
          <a:xfrm>
            <a:off x="1103312" y="2052918"/>
            <a:ext cx="8946541" cy="3508433"/>
          </a:xfrm>
        </p:spPr>
        <p:txBody>
          <a:bodyPr/>
          <a:lstStyle/>
          <a:p>
            <a:r>
              <a:rPr lang="en-US" dirty="0"/>
              <a:t>Not allowed to participate in sports.</a:t>
            </a:r>
          </a:p>
          <a:p>
            <a:endParaRPr lang="en-US" dirty="0"/>
          </a:p>
          <a:p>
            <a:r>
              <a:rPr lang="en-US" dirty="0"/>
              <a:t>Suspension</a:t>
            </a:r>
          </a:p>
          <a:p>
            <a:endParaRPr lang="en-US" dirty="0"/>
          </a:p>
          <a:p>
            <a:r>
              <a:rPr lang="en-US" dirty="0"/>
              <a:t>Legal problems due to violating laws</a:t>
            </a:r>
          </a:p>
          <a:p>
            <a:endParaRPr lang="en-US" dirty="0"/>
          </a:p>
        </p:txBody>
      </p:sp>
    </p:spTree>
    <p:extLst>
      <p:ext uri="{BB962C8B-B14F-4D97-AF65-F5344CB8AC3E}">
        <p14:creationId xmlns:p14="http://schemas.microsoft.com/office/powerpoint/2010/main" val="119957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0B2BE7-D9B4-4B4D-B849-4314FA6539AA}"/>
              </a:ext>
            </a:extLst>
          </p:cNvPr>
          <p:cNvSpPr>
            <a:spLocks noGrp="1"/>
          </p:cNvSpPr>
          <p:nvPr>
            <p:ph type="body" idx="1"/>
          </p:nvPr>
        </p:nvSpPr>
        <p:spPr>
          <a:xfrm>
            <a:off x="427220" y="100354"/>
            <a:ext cx="4396338" cy="576262"/>
          </a:xfrm>
        </p:spPr>
        <p:txBody>
          <a:bodyPr/>
          <a:lstStyle/>
          <a:p>
            <a:r>
              <a:rPr lang="en-US" dirty="0"/>
              <a:t>What to do</a:t>
            </a:r>
          </a:p>
        </p:txBody>
      </p:sp>
      <p:graphicFrame>
        <p:nvGraphicFramePr>
          <p:cNvPr id="7" name="Content Placeholder 6">
            <a:extLst>
              <a:ext uri="{FF2B5EF4-FFF2-40B4-BE49-F238E27FC236}">
                <a16:creationId xmlns:a16="http://schemas.microsoft.com/office/drawing/2014/main" id="{46FD378D-65FF-482E-A733-4B280D78FC5D}"/>
              </a:ext>
            </a:extLst>
          </p:cNvPr>
          <p:cNvGraphicFramePr>
            <a:graphicFrameLocks noGrp="1"/>
          </p:cNvGraphicFramePr>
          <p:nvPr>
            <p:ph sz="half" idx="2"/>
            <p:extLst>
              <p:ext uri="{D42A27DB-BD31-4B8C-83A1-F6EECF244321}">
                <p14:modId xmlns:p14="http://schemas.microsoft.com/office/powerpoint/2010/main" val="2767422366"/>
              </p:ext>
            </p:extLst>
          </p:nvPr>
        </p:nvGraphicFramePr>
        <p:xfrm>
          <a:off x="427220" y="839449"/>
          <a:ext cx="5074169" cy="5789200"/>
        </p:xfrm>
        <a:graphic>
          <a:graphicData uri="http://schemas.openxmlformats.org/drawingml/2006/table">
            <a:tbl>
              <a:tblPr firstRow="1" firstCol="1" bandRow="1">
                <a:tableStyleId>{5C22544A-7EE6-4342-B048-85BDC9FD1C3A}</a:tableStyleId>
              </a:tblPr>
              <a:tblGrid>
                <a:gridCol w="5074169">
                  <a:extLst>
                    <a:ext uri="{9D8B030D-6E8A-4147-A177-3AD203B41FA5}">
                      <a16:colId xmlns:a16="http://schemas.microsoft.com/office/drawing/2014/main" val="1200412799"/>
                    </a:ext>
                  </a:extLst>
                </a:gridCol>
              </a:tblGrid>
              <a:tr h="281815">
                <a:tc>
                  <a:txBody>
                    <a:bodyPr/>
                    <a:lstStyle/>
                    <a:p>
                      <a:pPr marL="0" marR="0">
                        <a:spcBef>
                          <a:spcPts val="0"/>
                        </a:spcBef>
                        <a:spcAft>
                          <a:spcPts val="0"/>
                        </a:spcAft>
                        <a:tabLst>
                          <a:tab pos="0" algn="l"/>
                          <a:tab pos="57150" algn="l"/>
                        </a:tabLst>
                      </a:pPr>
                      <a:r>
                        <a:rPr lang="en-US" sz="1400">
                          <a:effectLst/>
                        </a:rPr>
                        <a:t>Tell an adult </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3228143229"/>
                  </a:ext>
                </a:extLst>
              </a:tr>
              <a:tr h="563630">
                <a:tc>
                  <a:txBody>
                    <a:bodyPr/>
                    <a:lstStyle/>
                    <a:p>
                      <a:pPr marL="0" marR="0">
                        <a:spcBef>
                          <a:spcPts val="0"/>
                        </a:spcBef>
                        <a:spcAft>
                          <a:spcPts val="0"/>
                        </a:spcAft>
                        <a:tabLst>
                          <a:tab pos="0" algn="l"/>
                          <a:tab pos="57150" algn="l"/>
                        </a:tabLst>
                      </a:pPr>
                      <a:r>
                        <a:rPr lang="en-US" sz="1400">
                          <a:effectLst/>
                        </a:rPr>
                        <a:t>Try to avoid being alone</a:t>
                      </a:r>
                    </a:p>
                    <a:p>
                      <a:pPr marL="0" marR="0">
                        <a:spcBef>
                          <a:spcPts val="0"/>
                        </a:spcBef>
                        <a:spcAft>
                          <a:spcPts val="0"/>
                        </a:spcAft>
                        <a:tabLst>
                          <a:tab pos="0" algn="l"/>
                          <a:tab pos="57150" algn="l"/>
                        </a:tabLst>
                      </a:pPr>
                      <a:r>
                        <a:rPr lang="en-US" sz="1400">
                          <a:effectLst/>
                        </a:rPr>
                        <a:t> </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2929639686"/>
                  </a:ext>
                </a:extLst>
              </a:tr>
              <a:tr h="563630">
                <a:tc>
                  <a:txBody>
                    <a:bodyPr/>
                    <a:lstStyle/>
                    <a:p>
                      <a:pPr marL="0" marR="0">
                        <a:spcBef>
                          <a:spcPts val="0"/>
                        </a:spcBef>
                        <a:spcAft>
                          <a:spcPts val="0"/>
                        </a:spcAft>
                        <a:tabLst>
                          <a:tab pos="0" algn="l"/>
                          <a:tab pos="57150" algn="l"/>
                        </a:tabLst>
                      </a:pPr>
                      <a:r>
                        <a:rPr lang="en-US" sz="1400" dirty="0">
                          <a:effectLst/>
                        </a:rPr>
                        <a:t>Ignore the bully and confidently walk away</a:t>
                      </a:r>
                    </a:p>
                    <a:p>
                      <a:pPr marL="0" marR="0">
                        <a:spcBef>
                          <a:spcPts val="0"/>
                        </a:spcBef>
                        <a:spcAft>
                          <a:spcPts val="0"/>
                        </a:spcAft>
                        <a:tabLst>
                          <a:tab pos="0" algn="l"/>
                          <a:tab pos="57150" algn="l"/>
                        </a:tabLst>
                      </a:pPr>
                      <a:r>
                        <a:rPr lang="en-US" sz="1400" dirty="0">
                          <a:effectLst/>
                        </a:rPr>
                        <a:t>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1408894337"/>
                  </a:ext>
                </a:extLst>
              </a:tr>
              <a:tr h="563630">
                <a:tc>
                  <a:txBody>
                    <a:bodyPr/>
                    <a:lstStyle/>
                    <a:p>
                      <a:pPr marL="0" marR="0">
                        <a:spcBef>
                          <a:spcPts val="0"/>
                        </a:spcBef>
                        <a:spcAft>
                          <a:spcPts val="0"/>
                        </a:spcAft>
                        <a:tabLst>
                          <a:tab pos="0" algn="l"/>
                          <a:tab pos="57150" algn="l"/>
                        </a:tabLst>
                      </a:pPr>
                      <a:r>
                        <a:rPr lang="en-US" sz="1400" dirty="0">
                          <a:effectLst/>
                        </a:rPr>
                        <a:t>Hold the anger because the bully wants you to get angry.</a:t>
                      </a:r>
                    </a:p>
                    <a:p>
                      <a:pPr marL="0" marR="0">
                        <a:spcBef>
                          <a:spcPts val="0"/>
                        </a:spcBef>
                        <a:spcAft>
                          <a:spcPts val="0"/>
                        </a:spcAft>
                        <a:tabLst>
                          <a:tab pos="0" algn="l"/>
                          <a:tab pos="57150" algn="l"/>
                        </a:tabLst>
                      </a:pPr>
                      <a:r>
                        <a:rPr lang="en-US" sz="1400" dirty="0">
                          <a:effectLst/>
                        </a:rPr>
                        <a:t>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4278715994"/>
                  </a:ext>
                </a:extLst>
              </a:tr>
              <a:tr h="845445">
                <a:tc>
                  <a:txBody>
                    <a:bodyPr/>
                    <a:lstStyle/>
                    <a:p>
                      <a:pPr marL="0" marR="0">
                        <a:spcBef>
                          <a:spcPts val="0"/>
                        </a:spcBef>
                        <a:spcAft>
                          <a:spcPts val="0"/>
                        </a:spcAft>
                        <a:tabLst>
                          <a:tab pos="0" algn="l"/>
                          <a:tab pos="57150" algn="l"/>
                        </a:tabLst>
                      </a:pPr>
                      <a:r>
                        <a:rPr lang="en-US" sz="1400">
                          <a:effectLst/>
                        </a:rPr>
                        <a:t>Use your wits! Try using humor. It may confuse the bully and you get to leave confidently.</a:t>
                      </a:r>
                    </a:p>
                    <a:p>
                      <a:pPr marL="0" marR="0">
                        <a:spcBef>
                          <a:spcPts val="0"/>
                        </a:spcBef>
                        <a:spcAft>
                          <a:spcPts val="0"/>
                        </a:spcAft>
                        <a:tabLst>
                          <a:tab pos="0" algn="l"/>
                          <a:tab pos="57150" algn="l"/>
                        </a:tabLst>
                      </a:pPr>
                      <a:r>
                        <a:rPr lang="en-US" sz="1400">
                          <a:effectLst/>
                        </a:rPr>
                        <a:t> </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4030624256"/>
                  </a:ext>
                </a:extLst>
              </a:tr>
              <a:tr h="845445">
                <a:tc>
                  <a:txBody>
                    <a:bodyPr/>
                    <a:lstStyle/>
                    <a:p>
                      <a:pPr marL="0" marR="0">
                        <a:spcBef>
                          <a:spcPts val="0"/>
                        </a:spcBef>
                        <a:spcAft>
                          <a:spcPts val="0"/>
                        </a:spcAft>
                        <a:tabLst>
                          <a:tab pos="0" algn="l"/>
                          <a:tab pos="57150" algn="l"/>
                        </a:tabLst>
                      </a:pPr>
                      <a:r>
                        <a:rPr lang="en-US" sz="1400" dirty="0">
                          <a:effectLst/>
                        </a:rPr>
                        <a:t>Take charge of your life! Get involved in activities that make you feel good about yourself.</a:t>
                      </a:r>
                    </a:p>
                    <a:p>
                      <a:pPr marL="0" marR="0">
                        <a:spcBef>
                          <a:spcPts val="0"/>
                        </a:spcBef>
                        <a:spcAft>
                          <a:spcPts val="0"/>
                        </a:spcAft>
                        <a:tabLst>
                          <a:tab pos="0" algn="l"/>
                          <a:tab pos="57150" algn="l"/>
                        </a:tabLst>
                      </a:pPr>
                      <a:r>
                        <a:rPr lang="en-US" sz="1400" dirty="0">
                          <a:effectLst/>
                        </a:rPr>
                        <a:t>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3199498243"/>
                  </a:ext>
                </a:extLst>
              </a:tr>
              <a:tr h="563630">
                <a:tc>
                  <a:txBody>
                    <a:bodyPr/>
                    <a:lstStyle/>
                    <a:p>
                      <a:pPr marL="0" marR="0">
                        <a:spcBef>
                          <a:spcPts val="0"/>
                        </a:spcBef>
                        <a:spcAft>
                          <a:spcPts val="0"/>
                        </a:spcAft>
                        <a:tabLst>
                          <a:tab pos="0" algn="l"/>
                          <a:tab pos="57150" algn="l"/>
                        </a:tabLst>
                      </a:pPr>
                      <a:r>
                        <a:rPr lang="en-US" sz="1400">
                          <a:effectLst/>
                        </a:rPr>
                        <a:t>Talk about the bullying to a trusted adult or friend who can give you support.</a:t>
                      </a:r>
                    </a:p>
                    <a:p>
                      <a:pPr marL="0" marR="0">
                        <a:spcBef>
                          <a:spcPts val="0"/>
                        </a:spcBef>
                        <a:spcAft>
                          <a:spcPts val="0"/>
                        </a:spcAft>
                        <a:tabLst>
                          <a:tab pos="0" algn="l"/>
                          <a:tab pos="57150" algn="l"/>
                        </a:tabLst>
                      </a:pPr>
                      <a:r>
                        <a:rPr lang="en-US" sz="1400">
                          <a:effectLst/>
                        </a:rPr>
                        <a:t> </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3729903321"/>
                  </a:ext>
                </a:extLst>
              </a:tr>
              <a:tr h="563630">
                <a:tc>
                  <a:txBody>
                    <a:bodyPr/>
                    <a:lstStyle/>
                    <a:p>
                      <a:pPr marL="0" marR="0">
                        <a:spcBef>
                          <a:spcPts val="0"/>
                        </a:spcBef>
                        <a:spcAft>
                          <a:spcPts val="0"/>
                        </a:spcAft>
                        <a:tabLst>
                          <a:tab pos="0" algn="l"/>
                          <a:tab pos="57150" algn="l"/>
                        </a:tabLst>
                      </a:pPr>
                      <a:r>
                        <a:rPr lang="en-US" sz="1400">
                          <a:effectLst/>
                        </a:rPr>
                        <a:t>Find your true friends and share your feelings about what is happening.</a:t>
                      </a:r>
                    </a:p>
                    <a:p>
                      <a:pPr marL="0" marR="0">
                        <a:spcBef>
                          <a:spcPts val="0"/>
                        </a:spcBef>
                        <a:spcAft>
                          <a:spcPts val="0"/>
                        </a:spcAft>
                        <a:tabLst>
                          <a:tab pos="0" algn="l"/>
                          <a:tab pos="57150" algn="l"/>
                        </a:tabLst>
                      </a:pPr>
                      <a:r>
                        <a:rPr lang="en-US" sz="1400">
                          <a:effectLst/>
                        </a:rPr>
                        <a:t> </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1840717087"/>
                  </a:ext>
                </a:extLst>
              </a:tr>
              <a:tr h="281815">
                <a:tc>
                  <a:txBody>
                    <a:bodyPr/>
                    <a:lstStyle/>
                    <a:p>
                      <a:pPr marL="0" marR="0">
                        <a:spcBef>
                          <a:spcPts val="0"/>
                        </a:spcBef>
                        <a:spcAft>
                          <a:spcPts val="0"/>
                        </a:spcAft>
                        <a:tabLst>
                          <a:tab pos="0" algn="l"/>
                          <a:tab pos="57150" algn="l"/>
                        </a:tabLst>
                      </a:pPr>
                      <a:r>
                        <a:rPr lang="en-US" sz="1400">
                          <a:effectLst/>
                        </a:rPr>
                        <a:t>Don’t get physical. </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3852799211"/>
                  </a:ext>
                </a:extLst>
              </a:tr>
              <a:tr h="563630">
                <a:tc>
                  <a:txBody>
                    <a:bodyPr/>
                    <a:lstStyle/>
                    <a:p>
                      <a:pPr marL="0" marR="0">
                        <a:spcBef>
                          <a:spcPts val="0"/>
                        </a:spcBef>
                        <a:spcAft>
                          <a:spcPts val="0"/>
                        </a:spcAft>
                        <a:tabLst>
                          <a:tab pos="0" algn="l"/>
                          <a:tab pos="57150" algn="l"/>
                        </a:tabLst>
                      </a:pPr>
                      <a:r>
                        <a:rPr lang="en-US" sz="1400" dirty="0">
                          <a:effectLst/>
                        </a:rPr>
                        <a:t>Practice confidence</a:t>
                      </a:r>
                    </a:p>
                    <a:p>
                      <a:pPr marL="0" marR="0">
                        <a:spcBef>
                          <a:spcPts val="0"/>
                        </a:spcBef>
                        <a:spcAft>
                          <a:spcPts val="0"/>
                        </a:spcAft>
                        <a:tabLst>
                          <a:tab pos="0" algn="l"/>
                          <a:tab pos="57150" algn="l"/>
                        </a:tabLst>
                      </a:pPr>
                      <a:r>
                        <a:rPr lang="en-US" sz="1400" dirty="0">
                          <a:effectLst/>
                        </a:rPr>
                        <a:t>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3199172510"/>
                  </a:ext>
                </a:extLst>
              </a:tr>
            </a:tbl>
          </a:graphicData>
        </a:graphic>
      </p:graphicFrame>
      <p:sp>
        <p:nvSpPr>
          <p:cNvPr id="5" name="Text Placeholder 4">
            <a:extLst>
              <a:ext uri="{FF2B5EF4-FFF2-40B4-BE49-F238E27FC236}">
                <a16:creationId xmlns:a16="http://schemas.microsoft.com/office/drawing/2014/main" id="{1ACFD741-6728-4668-AA5C-F6698E4D55A2}"/>
              </a:ext>
            </a:extLst>
          </p:cNvPr>
          <p:cNvSpPr>
            <a:spLocks noGrp="1"/>
          </p:cNvSpPr>
          <p:nvPr>
            <p:ph type="body" sz="quarter" idx="3"/>
          </p:nvPr>
        </p:nvSpPr>
        <p:spPr>
          <a:xfrm>
            <a:off x="5834557" y="136570"/>
            <a:ext cx="4396339" cy="576262"/>
          </a:xfrm>
        </p:spPr>
        <p:txBody>
          <a:bodyPr/>
          <a:lstStyle/>
          <a:p>
            <a:r>
              <a:rPr lang="en-US" dirty="0"/>
              <a:t>What not to do</a:t>
            </a:r>
          </a:p>
        </p:txBody>
      </p:sp>
      <p:graphicFrame>
        <p:nvGraphicFramePr>
          <p:cNvPr id="8" name="Content Placeholder 7">
            <a:extLst>
              <a:ext uri="{FF2B5EF4-FFF2-40B4-BE49-F238E27FC236}">
                <a16:creationId xmlns:a16="http://schemas.microsoft.com/office/drawing/2014/main" id="{CFCFA995-7BA9-4266-A493-BDA6F78B1475}"/>
              </a:ext>
            </a:extLst>
          </p:cNvPr>
          <p:cNvGraphicFramePr>
            <a:graphicFrameLocks noGrp="1"/>
          </p:cNvGraphicFramePr>
          <p:nvPr>
            <p:ph sz="quarter" idx="4"/>
            <p:extLst>
              <p:ext uri="{D42A27DB-BD31-4B8C-83A1-F6EECF244321}">
                <p14:modId xmlns:p14="http://schemas.microsoft.com/office/powerpoint/2010/main" val="1033071541"/>
              </p:ext>
            </p:extLst>
          </p:nvPr>
        </p:nvGraphicFramePr>
        <p:xfrm>
          <a:off x="5976963" y="779585"/>
          <a:ext cx="4673548" cy="5842134"/>
        </p:xfrm>
        <a:graphic>
          <a:graphicData uri="http://schemas.openxmlformats.org/drawingml/2006/table">
            <a:tbl>
              <a:tblPr firstRow="1" firstCol="1" bandRow="1">
                <a:tableStyleId>{5C22544A-7EE6-4342-B048-85BDC9FD1C3A}</a:tableStyleId>
              </a:tblPr>
              <a:tblGrid>
                <a:gridCol w="4673548">
                  <a:extLst>
                    <a:ext uri="{9D8B030D-6E8A-4147-A177-3AD203B41FA5}">
                      <a16:colId xmlns:a16="http://schemas.microsoft.com/office/drawing/2014/main" val="3374008041"/>
                    </a:ext>
                  </a:extLst>
                </a:gridCol>
              </a:tblGrid>
              <a:tr h="517064">
                <a:tc>
                  <a:txBody>
                    <a:bodyPr/>
                    <a:lstStyle/>
                    <a:p>
                      <a:pPr marL="0" marR="0">
                        <a:spcBef>
                          <a:spcPts val="0"/>
                        </a:spcBef>
                        <a:spcAft>
                          <a:spcPts val="0"/>
                        </a:spcAft>
                        <a:tabLst>
                          <a:tab pos="0" algn="l"/>
                          <a:tab pos="57150" algn="l"/>
                        </a:tabLst>
                      </a:pPr>
                      <a:r>
                        <a:rPr lang="en-US" sz="1400" dirty="0">
                          <a:effectLst/>
                        </a:rPr>
                        <a:t>Don’t tell anyone. It will only make things worse.</a:t>
                      </a:r>
                    </a:p>
                    <a:p>
                      <a:pPr marL="0" marR="0">
                        <a:spcBef>
                          <a:spcPts val="0"/>
                        </a:spcBef>
                        <a:spcAft>
                          <a:spcPts val="0"/>
                        </a:spcAft>
                        <a:tabLst>
                          <a:tab pos="0" algn="l"/>
                          <a:tab pos="57150" algn="l"/>
                        </a:tabLst>
                      </a:pPr>
                      <a:r>
                        <a:rPr lang="en-US" sz="1400" dirty="0">
                          <a:effectLst/>
                        </a:rPr>
                        <a:t>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137961703"/>
                  </a:ext>
                </a:extLst>
              </a:tr>
              <a:tr h="539646">
                <a:tc>
                  <a:txBody>
                    <a:bodyPr/>
                    <a:lstStyle/>
                    <a:p>
                      <a:pPr marL="0" marR="0">
                        <a:spcBef>
                          <a:spcPts val="0"/>
                        </a:spcBef>
                        <a:spcAft>
                          <a:spcPts val="0"/>
                        </a:spcAft>
                        <a:tabLst>
                          <a:tab pos="0" algn="l"/>
                          <a:tab pos="57150" algn="l"/>
                        </a:tabLst>
                      </a:pPr>
                      <a:r>
                        <a:rPr lang="en-US" sz="1400" dirty="0">
                          <a:effectLst/>
                        </a:rPr>
                        <a:t>Stay by yourself. Involving others will only cause them to be bullied also.</a:t>
                      </a:r>
                    </a:p>
                    <a:p>
                      <a:pPr marL="0" marR="0">
                        <a:spcBef>
                          <a:spcPts val="0"/>
                        </a:spcBef>
                        <a:spcAft>
                          <a:spcPts val="0"/>
                        </a:spcAft>
                        <a:tabLst>
                          <a:tab pos="0" algn="l"/>
                          <a:tab pos="57150" algn="l"/>
                        </a:tabLst>
                      </a:pPr>
                      <a:r>
                        <a:rPr lang="en-US" sz="1400" dirty="0">
                          <a:effectLst/>
                        </a:rPr>
                        <a:t>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3659034318"/>
                  </a:ext>
                </a:extLst>
              </a:tr>
              <a:tr h="581619">
                <a:tc>
                  <a:txBody>
                    <a:bodyPr/>
                    <a:lstStyle/>
                    <a:p>
                      <a:pPr marL="0" marR="0">
                        <a:spcBef>
                          <a:spcPts val="0"/>
                        </a:spcBef>
                        <a:spcAft>
                          <a:spcPts val="0"/>
                        </a:spcAft>
                        <a:tabLst>
                          <a:tab pos="0" algn="l"/>
                          <a:tab pos="57150" algn="l"/>
                        </a:tabLst>
                      </a:pPr>
                      <a:r>
                        <a:rPr lang="en-US" sz="1400" dirty="0">
                          <a:effectLst/>
                        </a:rPr>
                        <a:t>Taunt the bully back. That is what he/she understands.</a:t>
                      </a:r>
                    </a:p>
                    <a:p>
                      <a:pPr marL="0" marR="0">
                        <a:spcBef>
                          <a:spcPts val="0"/>
                        </a:spcBef>
                        <a:spcAft>
                          <a:spcPts val="0"/>
                        </a:spcAft>
                        <a:tabLst>
                          <a:tab pos="0" algn="l"/>
                          <a:tab pos="57150" algn="l"/>
                        </a:tabLst>
                      </a:pPr>
                      <a:r>
                        <a:rPr lang="en-US" sz="1400" dirty="0">
                          <a:effectLst/>
                        </a:rPr>
                        <a:t> </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1641834831"/>
                  </a:ext>
                </a:extLst>
              </a:tr>
              <a:tr h="417790">
                <a:tc>
                  <a:txBody>
                    <a:bodyPr/>
                    <a:lstStyle/>
                    <a:p>
                      <a:pPr marL="0" marR="0">
                        <a:spcBef>
                          <a:spcPts val="0"/>
                        </a:spcBef>
                        <a:spcAft>
                          <a:spcPts val="0"/>
                        </a:spcAft>
                        <a:tabLst>
                          <a:tab pos="0" algn="l"/>
                          <a:tab pos="57150" algn="l"/>
                        </a:tabLst>
                      </a:pPr>
                      <a:r>
                        <a:rPr lang="en-US" sz="1400" dirty="0">
                          <a:effectLst/>
                        </a:rPr>
                        <a:t>Yell at the bully and show your emotion. It might scare him/her.</a:t>
                      </a:r>
                    </a:p>
                    <a:p>
                      <a:pPr marL="0" marR="0">
                        <a:spcBef>
                          <a:spcPts val="0"/>
                        </a:spcBef>
                        <a:spcAft>
                          <a:spcPts val="0"/>
                        </a:spcAft>
                        <a:tabLst>
                          <a:tab pos="0" algn="l"/>
                          <a:tab pos="57150" algn="l"/>
                        </a:tabLst>
                      </a:pP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3440273053"/>
                  </a:ext>
                </a:extLst>
              </a:tr>
              <a:tr h="417790">
                <a:tc>
                  <a:txBody>
                    <a:bodyPr/>
                    <a:lstStyle/>
                    <a:p>
                      <a:pPr marL="0" marR="0">
                        <a:spcBef>
                          <a:spcPts val="0"/>
                        </a:spcBef>
                        <a:spcAft>
                          <a:spcPts val="0"/>
                        </a:spcAft>
                        <a:tabLst>
                          <a:tab pos="0" algn="l"/>
                          <a:tab pos="57150" algn="l"/>
                        </a:tabLst>
                      </a:pPr>
                      <a:r>
                        <a:rPr lang="en-US" sz="1400" dirty="0">
                          <a:effectLst/>
                        </a:rPr>
                        <a:t>Don’t give smart responses to the bully, it will only anger him/her.</a:t>
                      </a:r>
                    </a:p>
                    <a:p>
                      <a:pPr marL="0" marR="0">
                        <a:spcBef>
                          <a:spcPts val="0"/>
                        </a:spcBef>
                        <a:spcAft>
                          <a:spcPts val="0"/>
                        </a:spcAft>
                        <a:tabLst>
                          <a:tab pos="0" algn="l"/>
                          <a:tab pos="57150" algn="l"/>
                        </a:tabLst>
                      </a:pP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480884058"/>
                  </a:ext>
                </a:extLst>
              </a:tr>
              <a:tr h="417790">
                <a:tc>
                  <a:txBody>
                    <a:bodyPr/>
                    <a:lstStyle/>
                    <a:p>
                      <a:pPr marL="0" marR="0">
                        <a:spcBef>
                          <a:spcPts val="0"/>
                        </a:spcBef>
                        <a:spcAft>
                          <a:spcPts val="0"/>
                        </a:spcAft>
                        <a:tabLst>
                          <a:tab pos="0" algn="l"/>
                          <a:tab pos="57150" algn="l"/>
                        </a:tabLst>
                      </a:pPr>
                      <a:r>
                        <a:rPr lang="en-US" sz="1400" dirty="0">
                          <a:effectLst/>
                        </a:rPr>
                        <a:t>Stay home and try not to communicate with anyone until the bullying stops.</a:t>
                      </a:r>
                    </a:p>
                    <a:p>
                      <a:pPr marL="0" marR="0">
                        <a:spcBef>
                          <a:spcPts val="0"/>
                        </a:spcBef>
                        <a:spcAft>
                          <a:spcPts val="0"/>
                        </a:spcAft>
                        <a:tabLst>
                          <a:tab pos="0" algn="l"/>
                          <a:tab pos="57150" algn="l"/>
                        </a:tabLst>
                      </a:pP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3900518697"/>
                  </a:ext>
                </a:extLst>
              </a:tr>
              <a:tr h="417790">
                <a:tc>
                  <a:txBody>
                    <a:bodyPr/>
                    <a:lstStyle/>
                    <a:p>
                      <a:pPr marL="0" marR="0">
                        <a:spcBef>
                          <a:spcPts val="0"/>
                        </a:spcBef>
                        <a:spcAft>
                          <a:spcPts val="0"/>
                        </a:spcAft>
                        <a:tabLst>
                          <a:tab pos="0" algn="l"/>
                          <a:tab pos="57150" algn="l"/>
                        </a:tabLst>
                      </a:pPr>
                      <a:r>
                        <a:rPr lang="en-US" sz="1400" dirty="0">
                          <a:effectLst/>
                        </a:rPr>
                        <a:t>Don’t tell anyone about the bullying. It will only make things worse.</a:t>
                      </a:r>
                    </a:p>
                    <a:p>
                      <a:pPr marL="0" marR="0">
                        <a:spcBef>
                          <a:spcPts val="0"/>
                        </a:spcBef>
                        <a:spcAft>
                          <a:spcPts val="0"/>
                        </a:spcAft>
                        <a:tabLst>
                          <a:tab pos="0" algn="l"/>
                          <a:tab pos="57150" algn="l"/>
                        </a:tabLst>
                      </a:pP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1584201123"/>
                  </a:ext>
                </a:extLst>
              </a:tr>
              <a:tr h="417790">
                <a:tc>
                  <a:txBody>
                    <a:bodyPr/>
                    <a:lstStyle/>
                    <a:p>
                      <a:pPr marL="0" marR="0">
                        <a:spcBef>
                          <a:spcPts val="0"/>
                        </a:spcBef>
                        <a:spcAft>
                          <a:spcPts val="0"/>
                        </a:spcAft>
                        <a:tabLst>
                          <a:tab pos="0" algn="l"/>
                          <a:tab pos="57150" algn="l"/>
                        </a:tabLst>
                      </a:pPr>
                      <a:r>
                        <a:rPr lang="en-US" sz="1400" dirty="0">
                          <a:effectLst/>
                        </a:rPr>
                        <a:t>Don’t tell your friends. They will be afraid to hang out with you.</a:t>
                      </a:r>
                    </a:p>
                    <a:p>
                      <a:pPr marL="0" marR="0">
                        <a:spcBef>
                          <a:spcPts val="0"/>
                        </a:spcBef>
                        <a:spcAft>
                          <a:spcPts val="0"/>
                        </a:spcAft>
                        <a:tabLst>
                          <a:tab pos="0" algn="l"/>
                          <a:tab pos="57150" algn="l"/>
                        </a:tabLst>
                      </a:pP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4192212015"/>
                  </a:ext>
                </a:extLst>
              </a:tr>
              <a:tr h="211361">
                <a:tc>
                  <a:txBody>
                    <a:bodyPr/>
                    <a:lstStyle/>
                    <a:p>
                      <a:pPr marL="0" marR="0">
                        <a:spcBef>
                          <a:spcPts val="0"/>
                        </a:spcBef>
                        <a:spcAft>
                          <a:spcPts val="0"/>
                        </a:spcAft>
                        <a:tabLst>
                          <a:tab pos="0" algn="l"/>
                          <a:tab pos="57150" algn="l"/>
                        </a:tabLst>
                      </a:pPr>
                      <a:r>
                        <a:rPr lang="en-US" sz="1400">
                          <a:effectLst/>
                        </a:rPr>
                        <a:t>Fight back! </a:t>
                      </a:r>
                    </a:p>
                    <a:p>
                      <a:pPr marL="0" marR="0">
                        <a:spcBef>
                          <a:spcPts val="0"/>
                        </a:spcBef>
                        <a:spcAft>
                          <a:spcPts val="0"/>
                        </a:spcAft>
                        <a:tabLst>
                          <a:tab pos="0" algn="l"/>
                          <a:tab pos="57150" algn="l"/>
                        </a:tabLst>
                      </a:pPr>
                      <a:r>
                        <a:rPr lang="en-US" sz="1400">
                          <a:effectLst/>
                        </a:rPr>
                        <a:t> </a:t>
                      </a:r>
                      <a:endParaRPr lang="en-US" sz="140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4075645987"/>
                  </a:ext>
                </a:extLst>
              </a:tr>
              <a:tr h="417790">
                <a:tc>
                  <a:txBody>
                    <a:bodyPr/>
                    <a:lstStyle/>
                    <a:p>
                      <a:pPr marL="0" marR="0">
                        <a:spcBef>
                          <a:spcPts val="0"/>
                        </a:spcBef>
                        <a:spcAft>
                          <a:spcPts val="0"/>
                        </a:spcAft>
                        <a:tabLst>
                          <a:tab pos="0" algn="l"/>
                          <a:tab pos="57150" algn="l"/>
                        </a:tabLst>
                      </a:pPr>
                      <a:r>
                        <a:rPr lang="en-US" sz="1400" dirty="0">
                          <a:effectLst/>
                        </a:rPr>
                        <a:t>Look scared.</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1865" marR="41865" marT="0" marB="0"/>
                </a:tc>
                <a:extLst>
                  <a:ext uri="{0D108BD9-81ED-4DB2-BD59-A6C34878D82A}">
                    <a16:rowId xmlns:a16="http://schemas.microsoft.com/office/drawing/2014/main" val="2945770149"/>
                  </a:ext>
                </a:extLst>
              </a:tr>
            </a:tbl>
          </a:graphicData>
        </a:graphic>
      </p:graphicFrame>
    </p:spTree>
    <p:extLst>
      <p:ext uri="{BB962C8B-B14F-4D97-AF65-F5344CB8AC3E}">
        <p14:creationId xmlns:p14="http://schemas.microsoft.com/office/powerpoint/2010/main" val="188775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09C89-BDD5-43B0-9188-060EFDA59776}"/>
              </a:ext>
            </a:extLst>
          </p:cNvPr>
          <p:cNvSpPr>
            <a:spLocks noGrp="1"/>
          </p:cNvSpPr>
          <p:nvPr>
            <p:ph type="title"/>
          </p:nvPr>
        </p:nvSpPr>
        <p:spPr/>
        <p:txBody>
          <a:bodyPr/>
          <a:lstStyle/>
          <a:p>
            <a:r>
              <a:rPr lang="en-US" dirty="0"/>
              <a:t>Review questions</a:t>
            </a:r>
          </a:p>
        </p:txBody>
      </p:sp>
      <p:sp>
        <p:nvSpPr>
          <p:cNvPr id="3" name="Content Placeholder 2">
            <a:extLst>
              <a:ext uri="{FF2B5EF4-FFF2-40B4-BE49-F238E27FC236}">
                <a16:creationId xmlns:a16="http://schemas.microsoft.com/office/drawing/2014/main" id="{90CB7EEF-A48D-4854-8840-E0A0C8248D40}"/>
              </a:ext>
            </a:extLst>
          </p:cNvPr>
          <p:cNvSpPr>
            <a:spLocks noGrp="1"/>
          </p:cNvSpPr>
          <p:nvPr>
            <p:ph idx="1"/>
          </p:nvPr>
        </p:nvSpPr>
        <p:spPr/>
        <p:txBody>
          <a:bodyPr/>
          <a:lstStyle/>
          <a:p>
            <a:pPr lvl="1"/>
            <a:r>
              <a:rPr lang="en-US" dirty="0"/>
              <a:t>Name one way bullying effects the body? (7.1u)</a:t>
            </a:r>
          </a:p>
          <a:p>
            <a:pPr lvl="1"/>
            <a:endParaRPr lang="en-US" dirty="0"/>
          </a:p>
          <a:p>
            <a:pPr lvl="1"/>
            <a:r>
              <a:rPr lang="en-US" dirty="0"/>
              <a:t>Name one effect of bullying on the bully. (</a:t>
            </a:r>
            <a:r>
              <a:rPr lang="en-US"/>
              <a:t>7.1u)</a:t>
            </a:r>
          </a:p>
          <a:p>
            <a:pPr lvl="1"/>
            <a:endParaRPr lang="en-US" dirty="0"/>
          </a:p>
          <a:p>
            <a:pPr lvl="1"/>
            <a:r>
              <a:rPr lang="en-US" dirty="0"/>
              <a:t>Name one thing a teen can do if being bullied. (7.3s)</a:t>
            </a:r>
          </a:p>
          <a:p>
            <a:endParaRPr lang="en-US" dirty="0"/>
          </a:p>
        </p:txBody>
      </p:sp>
    </p:spTree>
    <p:extLst>
      <p:ext uri="{BB962C8B-B14F-4D97-AF65-F5344CB8AC3E}">
        <p14:creationId xmlns:p14="http://schemas.microsoft.com/office/powerpoint/2010/main" val="41692373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TotalTime>
  <Words>561</Words>
  <Application>Microsoft Office PowerPoint</Application>
  <PresentationFormat>Widescreen</PresentationFormat>
  <Paragraphs>71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Cambria</vt:lpstr>
      <vt:lpstr>Century Gothic</vt:lpstr>
      <vt:lpstr>Comic Sans MS</vt:lpstr>
      <vt:lpstr>Wingdings 3</vt:lpstr>
      <vt:lpstr>Ion</vt:lpstr>
      <vt:lpstr>Stop it!</vt:lpstr>
      <vt:lpstr>Objectives</vt:lpstr>
      <vt:lpstr>Leo and Ben</vt:lpstr>
      <vt:lpstr>Leo and Ben</vt:lpstr>
      <vt:lpstr>What are the long term effects on the bully?</vt:lpstr>
      <vt:lpstr>PowerPoint Presentation</vt:lpstr>
      <vt:lpstr>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it!</dc:title>
  <dc:creator>Connolly, Mary C.</dc:creator>
  <cp:lastModifiedBy>Kristy T. Liercke</cp:lastModifiedBy>
  <cp:revision>2</cp:revision>
  <dcterms:created xsi:type="dcterms:W3CDTF">2018-06-28T19:43:38Z</dcterms:created>
  <dcterms:modified xsi:type="dcterms:W3CDTF">2018-07-30T13:09:54Z</dcterms:modified>
</cp:coreProperties>
</file>