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296400"/>
  <p:embeddedFontLst>
    <p:embeddedFont>
      <p:font typeface="Cabin"/>
      <p:regular r:id="rId30"/>
      <p:bold r:id="rId31"/>
      <p:italic r:id="rId32"/>
      <p:boldItalic r:id="rId33"/>
    </p:embeddedFont>
    <p:embeddedFont>
      <p:font typeface="Francois One" panose="02000503040000020004" pitchFamily="2" charset="77"/>
      <p:regular r:id="rId34"/>
    </p:embeddedFont>
    <p:embeddedFont>
      <p:font typeface="Questrial" panose="02000000000000000000"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p:cViewPr varScale="1">
        <p:scale>
          <a:sx n="90" d="100"/>
          <a:sy n="90" d="100"/>
        </p:scale>
        <p:origin x="174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648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648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71800" cy="4648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95" name="Shape 9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56" name="Shape 15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Shape 163"/>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possible that a person who is depressed is thinking about suicide.  It is very important that you ask the person about whether they have been thinking of suicide.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most important thing is to ask the question and open up the conversation so that you can encourage people to get help.</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can say something like this: “I’m really concerned about how you’re doing.  I’m wondering if you are considering suicide.”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only truly ineffective way of asking about suicide is to say, “You’re not suicidal, are you?”  This shuts down the conversation because it implies discomfort with the topic and that you are hoping for them to say ‘no.’</a:t>
            </a:r>
            <a:endParaRPr/>
          </a:p>
        </p:txBody>
      </p:sp>
      <p:sp>
        <p:nvSpPr>
          <p:cNvPr id="164" name="Shape 164"/>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Shape 171"/>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We’re now going to look at some red flags that indicate emotional distress.  These red flags are indicators that stepping up may be warranted.  The more red flags you notice, the more you should consider stepping up.</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Mood swings; impulsive acts; reckless behavior.</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Neglect of personal care (e.g., not bathing); deteriorating physical appearance. </a:t>
            </a:r>
            <a:endParaRPr/>
          </a:p>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Making negative remarks about one’s self, one’s life, or the future.</a:t>
            </a:r>
            <a:endParaRPr/>
          </a:p>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Reports of feeling misunderstood or rejected.</a:t>
            </a:r>
            <a:endParaRPr/>
          </a:p>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Poor coping skills (e.g., using alcohol, drugs)</a:t>
            </a:r>
            <a:endParaRPr/>
          </a:p>
          <a:p>
            <a:pPr marL="0" marR="0" lvl="0" indent="0" algn="l" rtl="0">
              <a:spcBef>
                <a:spcPts val="0"/>
              </a:spcBef>
              <a:spcAft>
                <a:spcPts val="0"/>
              </a:spcAft>
              <a:buNone/>
            </a:pPr>
            <a:r>
              <a:rPr lang="en-US" sz="800" b="0" i="0" u="none" strike="noStrike" cap="none">
                <a:solidFill>
                  <a:schemeClr val="dk1"/>
                </a:solidFill>
                <a:latin typeface="Cabin"/>
                <a:ea typeface="Cabin"/>
                <a:cs typeface="Cabin"/>
                <a:sym typeface="Cabin"/>
              </a:rPr>
              <a:t>Withdrawing from friends/teammates. (e.g., declining invitations to go places with a group of friends)</a:t>
            </a:r>
            <a:endParaRPr/>
          </a:p>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All or nothing thinking.</a:t>
            </a:r>
            <a:endParaRPr/>
          </a:p>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Marked decrease in academic or athletic performance</a:t>
            </a:r>
            <a:endParaRPr/>
          </a:p>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Intentional self injury.</a:t>
            </a:r>
            <a:endParaRPr/>
          </a:p>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Giving away possessions.</a:t>
            </a:r>
            <a:endParaRPr/>
          </a:p>
          <a:p>
            <a:pPr marL="0" marR="0" lvl="0" indent="0" algn="l" rtl="0">
              <a:spcBef>
                <a:spcPts val="0"/>
              </a:spcBef>
              <a:spcAft>
                <a:spcPts val="0"/>
              </a:spcAft>
              <a:buNone/>
            </a:pPr>
            <a:r>
              <a:rPr lang="en-US" sz="800" b="0" i="0" u="none" strike="noStrike" cap="none">
                <a:solidFill>
                  <a:schemeClr val="dk1"/>
                </a:solidFill>
                <a:latin typeface="Cabin"/>
                <a:ea typeface="Cabin"/>
                <a:cs typeface="Cabin"/>
                <a:sym typeface="Cabin"/>
              </a:rPr>
              <a:t>Making comments about no longer being around.</a:t>
            </a:r>
            <a:endParaRPr/>
          </a:p>
          <a:p>
            <a:pPr marL="0" marR="0" lvl="0" indent="0" algn="l" rtl="0">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Shape 178"/>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Before beginning, identify any emergency resources you might need in case the person discloses that s/he is imminently suicidal. This may be your counseling center’s emergency number, your campus police, etc.</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Then, identify the most important things you’d like to say.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Try to find a time when neither of you is upset, tired, distracted, etc.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 specific about behavioral things you have seen or heard which cause your concern. For example: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haven’t been to class for 2 weeks.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 don’t see you anymore – you’re in your room a lot.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text message you sent me last night about ‘not being able to take it anymore’ really worried me.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 concerned about your eating (or sleeping) lately.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seem sad or down. </a:t>
            </a:r>
            <a:endParaRPr/>
          </a:p>
          <a:p>
            <a:pPr marL="4572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Keep your statements brief; allow the person time to respond.</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Reflect feelings.  “I’m hearing a lot of sadness in your voice.” “You’ve become really hopeless . . .”</a:t>
            </a:r>
            <a:endParaRPr/>
          </a:p>
          <a:p>
            <a:pPr marL="4572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Avoid labels, judgments, or critical statements such as: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What’s wrong with you!?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always….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shouldn’t feel worried about that – it’s no big deal.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Help them to begin to contemplate that a change is needed. Plant seeds that a change may be a good idea.</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"I'm saying this because I care.“ is a hard thing for a person to argue with.</a:t>
            </a:r>
            <a:endParaRPr/>
          </a:p>
          <a:p>
            <a:pPr marL="0" marR="0" lvl="0" indent="0" algn="l" rtl="0">
              <a:spcBef>
                <a:spcPts val="0"/>
              </a:spcBef>
              <a:spcAft>
                <a:spcPts val="0"/>
              </a:spcAft>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LISTEN – find out what is going on in their lives. </a:t>
            </a:r>
            <a:endParaRPr/>
          </a:p>
          <a:p>
            <a:pPr marL="0" marR="0" lvl="0" indent="0" algn="l" rtl="0">
              <a:spcBef>
                <a:spcPts val="0"/>
              </a:spcBef>
              <a:spcAft>
                <a:spcPts val="0"/>
              </a:spcAft>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Repeat (1) the evidence, (2) your concern, and (3) that you feel strongly that they be evaluated by someone who is properly trained.</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Speak positively about counseling.</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Consult, consult, consult [Know the limits of your competence and when to reach out for assistance!]</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Shape 185"/>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Don't be afraid to ask about suicidal thoughts.</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Don’t give simplistic solutions. (e.g., Why don’t you just eat—everything would be ok..)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Don't keep secrets. [You may need to call your counseling center, Dean of Students, etc. for support.]</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Don't gossip. [There is a difference between gossiping and consulting.]</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This is NOT likely to be a 1-time conversation.  Be patient, repeatedly expressing your concerns, and checking in to see how the person is doing.</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96" name="Shape 19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03" name="Shape 20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Shape 210"/>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If the person insists that things are okay, convey your ongoing concern and your willingness to offer support in the future.  If you observe additional signs that the person is struggling in the following weeks, approach him/her again to share what you’ve observed and offer to listen.  </a:t>
            </a:r>
            <a:endParaRPr/>
          </a:p>
          <a:p>
            <a:pPr marL="0" marR="0" lvl="0" indent="0" algn="l" rtl="0">
              <a:spcBef>
                <a:spcPts val="0"/>
              </a:spcBef>
              <a:spcAft>
                <a:spcPts val="0"/>
              </a:spcAft>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The person might not want to burden you.  In this case, you might remind the person that the Counseling Center is a place where s/he can talk confidentially about whatever s/he may be concerned about. </a:t>
            </a:r>
            <a:endParaRPr/>
          </a:p>
          <a:p>
            <a:pPr marL="0" marR="0" lvl="0" indent="0" algn="l" rtl="0">
              <a:spcBef>
                <a:spcPts val="0"/>
              </a:spcBef>
              <a:spcAft>
                <a:spcPts val="0"/>
              </a:spcAft>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The person may prefer to talk a friend or family member rather than a counselor.  Therefore, ask, “Is there someone you are talking to about what you’re going through, say a friend or family member?”  If the person says ‘no,’ you could ask, “Who do you trust well enough that you might talk with them about what you’re going through?” </a:t>
            </a:r>
            <a:endParaRPr/>
          </a:p>
          <a:p>
            <a:pPr marL="0" marR="0" lvl="0" indent="0" algn="l" rtl="0">
              <a:spcBef>
                <a:spcPts val="0"/>
              </a:spcBef>
              <a:spcAft>
                <a:spcPts val="0"/>
              </a:spcAft>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In any of these cases, follow-up in the coming days.  Continue to be accepting and non-judgmental, and invite further conversation and support.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Shape 218"/>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25" name="Shape 2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Shape 101"/>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Read slide out loud, then say:</a:t>
            </a:r>
            <a:endParaRPr dirty="0"/>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There are three parts to today’s presentation.</a:t>
            </a:r>
            <a:endParaRPr dirty="0"/>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First, we’re going to talk about the symptoms and red flags around depression and suicidal ideation. </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Next, we’ll talk about how to Step Up to help people who may be struggling with these issues. </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Finally, we’ll practice our bystander intervention skills in groups with three scenarios.</a:t>
            </a:r>
            <a:endParaRPr dirty="0"/>
          </a:p>
          <a:p>
            <a:pPr marL="0" marR="0" lvl="0" indent="0" algn="l" rtl="0">
              <a:spcBef>
                <a:spcPts val="0"/>
              </a:spcBef>
              <a:spcAft>
                <a:spcPts val="0"/>
              </a:spcAft>
              <a:buNone/>
            </a:pPr>
            <a:endParaRPr sz="1200" b="0" i="0" u="none" strike="noStrike" cap="none" dirty="0">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If at any time during this unit or anytime for that matter, you feel you would like to talk about this more or you need help, please let me know. I am here for you.</a:t>
            </a: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30" name="Shape 23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Shape 236"/>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Before starting your conversation, </a:t>
            </a:r>
            <a:r>
              <a:rPr lang="en-US" sz="1200" b="0" i="0" u="none" strike="noStrike" cap="none">
                <a:solidFill>
                  <a:schemeClr val="dk1"/>
                </a:solidFill>
                <a:latin typeface="Cabin"/>
                <a:ea typeface="Cabin"/>
                <a:cs typeface="Cabin"/>
                <a:sym typeface="Cabin"/>
              </a:rPr>
              <a:t>learn about local/campus referrals and remember that you are not a therapist– boundaries are important. </a:t>
            </a:r>
            <a:endParaRPr/>
          </a:p>
          <a:p>
            <a:pPr marL="0" marR="0" lvl="0" indent="0" algn="l" rtl="0">
              <a:spcBef>
                <a:spcPts val="0"/>
              </a:spcBef>
              <a:spcAft>
                <a:spcPts val="0"/>
              </a:spcAft>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Here are some other tips:</a:t>
            </a:r>
            <a:endParaRPr/>
          </a:p>
          <a:p>
            <a:pPr marL="0" marR="0" lvl="0" indent="0" algn="l" rtl="0">
              <a:spcBef>
                <a:spcPts val="0"/>
              </a:spcBef>
              <a:spcAft>
                <a:spcPts val="0"/>
              </a:spcAft>
              <a:buNone/>
            </a:pPr>
            <a:r>
              <a:rPr lang="en-US" sz="1400" b="0" i="0" u="none" strike="noStrike" cap="none">
                <a:solidFill>
                  <a:schemeClr val="dk1"/>
                </a:solidFill>
                <a:latin typeface="Cabin"/>
                <a:ea typeface="Cabin"/>
                <a:cs typeface="Cabin"/>
                <a:sym typeface="Cabin"/>
              </a:rPr>
              <a:t>Talk to the person alone in a private setting.</a:t>
            </a:r>
            <a:endParaRPr/>
          </a:p>
          <a:p>
            <a:pPr marL="0" marR="0" lvl="0" indent="0" algn="l" rtl="0">
              <a:spcBef>
                <a:spcPts val="0"/>
              </a:spcBef>
              <a:spcAft>
                <a:spcPts val="0"/>
              </a:spcAft>
              <a:buNone/>
            </a:pPr>
            <a:r>
              <a:rPr lang="en-US" sz="1400" b="0" i="0" u="none" strike="noStrike" cap="none">
                <a:solidFill>
                  <a:schemeClr val="dk1"/>
                </a:solidFill>
                <a:latin typeface="Cabin"/>
                <a:ea typeface="Cabin"/>
                <a:cs typeface="Cabin"/>
                <a:sym typeface="Cabin"/>
              </a:rPr>
              <a:t>Allow the person to talk freely.</a:t>
            </a:r>
            <a:endParaRPr/>
          </a:p>
          <a:p>
            <a:pPr marL="0" marR="0" lvl="0" indent="0" algn="l" rtl="0">
              <a:spcBef>
                <a:spcPts val="0"/>
              </a:spcBef>
              <a:spcAft>
                <a:spcPts val="0"/>
              </a:spcAft>
              <a:buNone/>
            </a:pPr>
            <a:r>
              <a:rPr lang="en-US" sz="1400" b="0" i="0" u="none" strike="noStrike" cap="none">
                <a:solidFill>
                  <a:schemeClr val="dk1"/>
                </a:solidFill>
                <a:latin typeface="Cabin"/>
                <a:ea typeface="Cabin"/>
                <a:cs typeface="Cabin"/>
                <a:sym typeface="Cabin"/>
              </a:rPr>
              <a:t>Give yourself plenty of time for the conversation.</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I CARE (some general statement of caring about the other person)</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I SEE (specific behaviors you've noticed that concern you)</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I FEEL (concerned, etc.)</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I WANT (to see you get help)</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I WILL (help you look for resources, go with you to your first counseling appt, etc.)</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42" name="Shape 24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48" name="Shape 24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54" name="Shape 2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60" name="Shape 2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66" name="Shape 2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Shape 272"/>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Facilitator should ask, “What questions do you have for me– whether it be about depression, suicide, or stepping up to either?”</a:t>
            </a:r>
            <a:endParaRPr/>
          </a:p>
        </p:txBody>
      </p:sp>
      <p:sp>
        <p:nvSpPr>
          <p:cNvPr id="273" name="Shape 273"/>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049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07" name="Shape 107"/>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14" name="Shape 114"/>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1" name="Shape 121"/>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8" name="Shape 128"/>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34" name="Shape 13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Shape 141"/>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Significant stressful events – death, divorce, abuse, transitions/life changes, loss of romantic relationship/ friendship – Now what? Who am I?</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Pressure – Academic, Athletic, Personal, Financial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Injury – short or long term. Other medical conditions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Identity as a person – too much of their identity is tied to being an “athlete”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Failure to live up to personal or external expectations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Significant change in team status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Problems with coaches/teammates/roommates/romantic partner</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Substance abuse (individuals may choose to cope by using alcohol or other drugs)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Being fired; being expelled from school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Loss of any major relationship, including through death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8" name="Shape 148"/>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914400" marR="0" lvl="2"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As a bystander, think about what you might observe in a person or what might their friend/roommate/etc. report to you.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2401443" y="652652"/>
            <a:ext cx="4023360" cy="7290055"/>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4824413" y="2481263"/>
            <a:ext cx="5410200" cy="1971675"/>
          </a:xfrm>
          <a:prstGeom prst="rect">
            <a:avLst/>
          </a:prstGeom>
          <a:noFill/>
          <a:ln>
            <a:noFill/>
          </a:ln>
        </p:spPr>
        <p:txBody>
          <a:bodyPr spcFirstLastPara="1" wrap="square" lIns="45700" tIns="91425" rIns="45700" bIns="91425"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rot="5400000">
            <a:off x="881064" y="623888"/>
            <a:ext cx="5410200" cy="5686425"/>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92" name="Shape 92"/>
          <p:cNvCxnSpPr/>
          <p:nvPr/>
        </p:nvCxnSpPr>
        <p:spPr>
          <a:xfrm rot="10800000">
            <a:off x="7543800" y="173563"/>
            <a:ext cx="0" cy="6858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Shape 23"/>
          <p:cNvSpPr/>
          <p:nvPr/>
        </p:nvSpPr>
        <p:spPr>
          <a:xfrm>
            <a:off x="0" y="0"/>
            <a:ext cx="9144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4762" y="0"/>
            <a:ext cx="9139239" cy="4572001"/>
          </a:xfrm>
          <a:custGeom>
            <a:avLst/>
            <a:gdLst/>
            <a:ahLst/>
            <a:cxnLst/>
            <a:rect l="0" t="0" r="0" b="0"/>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accent1"/>
              </a:buClr>
              <a:buSzPts val="1600"/>
              <a:buFont typeface="Questrial"/>
              <a:buNone/>
              <a:defRPr sz="1600" b="0" i="0" u="none" strike="noStrike" cap="none">
                <a:solidFill>
                  <a:srgbClr val="0C0C0C"/>
                </a:solidFill>
                <a:latin typeface="Questrial"/>
                <a:ea typeface="Questrial"/>
                <a:cs typeface="Questrial"/>
                <a:sym typeface="Questrial"/>
              </a:defRPr>
            </a:lvl1pPr>
            <a:lvl2pPr marR="0" lvl="1" algn="ctr" rtl="0">
              <a:lnSpc>
                <a:spcPct val="90000"/>
              </a:lnSpc>
              <a:spcBef>
                <a:spcPts val="2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600"/>
              <a:buFont typeface="Noto Sans Symbols"/>
              <a:buNone/>
              <a:defRPr sz="1600" b="0" i="0" u="none" strike="noStrike" cap="none">
                <a:solidFill>
                  <a:schemeClr val="dk1"/>
                </a:solidFill>
                <a:latin typeface="Questrial"/>
                <a:ea typeface="Questrial"/>
                <a:cs typeface="Questrial"/>
                <a:sym typeface="Questrial"/>
              </a:defRPr>
            </a:lvl9pPr>
          </a:lstStyle>
          <a:p>
            <a:endParaRPr/>
          </a:p>
        </p:txBody>
      </p:sp>
      <p:sp>
        <p:nvSpPr>
          <p:cNvPr id="27" name="Shape 27"/>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30" name="Shape 30"/>
          <p:cNvCxnSpPr/>
          <p:nvPr/>
        </p:nvCxnSpPr>
        <p:spPr>
          <a:xfrm rot="10800000">
            <a:off x="6290132"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Shape 32"/>
          <p:cNvSpPr/>
          <p:nvPr/>
        </p:nvSpPr>
        <p:spPr>
          <a:xfrm>
            <a:off x="0" y="0"/>
            <a:ext cx="9144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4762" y="0"/>
            <a:ext cx="9139239" cy="4572001"/>
          </a:xfrm>
          <a:custGeom>
            <a:avLst/>
            <a:gdLst/>
            <a:ahLst/>
            <a:cxnLst/>
            <a:rect l="0" t="0" r="0" b="0"/>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342900" y="4960137"/>
            <a:ext cx="58293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457950" y="4960137"/>
            <a:ext cx="24003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1"/>
              </a:buClr>
              <a:buSzPts val="1600"/>
              <a:buFont typeface="Questrial"/>
              <a:buNone/>
              <a:defRPr sz="16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36" name="Shape 36"/>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39" name="Shape 39"/>
          <p:cNvCxnSpPr/>
          <p:nvPr/>
        </p:nvCxnSpPr>
        <p:spPr>
          <a:xfrm rot="10800000">
            <a:off x="6290132"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768096" y="2286000"/>
            <a:ext cx="3566160"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2"/>
          </p:nvPr>
        </p:nvSpPr>
        <p:spPr>
          <a:xfrm>
            <a:off x="4491990" y="2286000"/>
            <a:ext cx="3566160"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body" idx="1"/>
          </p:nvPr>
        </p:nvSpPr>
        <p:spPr>
          <a:xfrm>
            <a:off x="768096" y="2179636"/>
            <a:ext cx="356616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1"/>
              </a:buClr>
              <a:buSzPts val="2200"/>
              <a:buFont typeface="Questrial"/>
              <a:buNone/>
              <a:defRPr sz="22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2"/>
          </p:nvPr>
        </p:nvSpPr>
        <p:spPr>
          <a:xfrm>
            <a:off x="768096" y="2967788"/>
            <a:ext cx="3566160" cy="3341572"/>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3"/>
          </p:nvPr>
        </p:nvSpPr>
        <p:spPr>
          <a:xfrm>
            <a:off x="4491990" y="2179636"/>
            <a:ext cx="356616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1"/>
              </a:buClr>
              <a:buSzPts val="2200"/>
              <a:buFont typeface="Questrial"/>
              <a:buNone/>
              <a:defRPr sz="22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4"/>
          </p:nvPr>
        </p:nvSpPr>
        <p:spPr>
          <a:xfrm>
            <a:off x="4491990" y="2967788"/>
            <a:ext cx="3566160" cy="3341572"/>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68096" y="471509"/>
            <a:ext cx="3291840" cy="173736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3600"/>
              <a:buFont typeface="Questrial"/>
              <a:buNone/>
              <a:defRPr sz="36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4286250" y="822960"/>
            <a:ext cx="4258818" cy="5184648"/>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768096" y="2257506"/>
            <a:ext cx="3291840" cy="3762294"/>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2900" y="4960138"/>
            <a:ext cx="58293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0" y="-1"/>
            <a:ext cx="9141714" cy="4572000"/>
          </a:xfrm>
          <a:prstGeom prst="rect">
            <a:avLst/>
          </a:prstGeom>
          <a:solidFill>
            <a:srgbClr val="76CEEF"/>
          </a:solidFill>
          <a:ln>
            <a:noFill/>
          </a:ln>
        </p:spPr>
        <p:txBody>
          <a:bodyPr spcFirstLastPara="1" wrap="square" lIns="457200" tIns="365750" rIns="45700" bIns="45700" anchor="t" anchorCtr="0"/>
          <a:lstStyle>
            <a:lvl1pPr marR="0" lvl="0" algn="l" rtl="0">
              <a:lnSpc>
                <a:spcPct val="90000"/>
              </a:lnSpc>
              <a:spcBef>
                <a:spcPts val="1200"/>
              </a:spcBef>
              <a:spcAft>
                <a:spcPts val="0"/>
              </a:spcAft>
              <a:buClr>
                <a:schemeClr val="accent1"/>
              </a:buClr>
              <a:buSzPts val="2400"/>
              <a:buFont typeface="Questrial"/>
              <a:buNone/>
              <a:defRPr sz="24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2100"/>
              <a:buFont typeface="Noto Sans Symbols"/>
              <a:buNone/>
              <a:defRPr sz="21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1"/>
          </p:nvPr>
        </p:nvSpPr>
        <p:spPr>
          <a:xfrm>
            <a:off x="6457950" y="4960138"/>
            <a:ext cx="24003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1"/>
              </a:buClr>
              <a:buSzPts val="1600"/>
              <a:buFont typeface="Questrial"/>
              <a:buNone/>
              <a:defRPr sz="16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050"/>
              <a:buFont typeface="Noto Sans Symbols"/>
              <a:buNone/>
              <a:defRPr sz="105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750"/>
              <a:buFont typeface="Noto Sans Symbols"/>
              <a:buNone/>
              <a:defRPr sz="75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750"/>
              <a:buFont typeface="Noto Sans Symbols"/>
              <a:buNone/>
              <a:defRPr sz="75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750"/>
              <a:buFont typeface="Noto Sans Symbols"/>
              <a:buNone/>
              <a:defRPr sz="75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750"/>
              <a:buFont typeface="Noto Sans Symbols"/>
              <a:buNone/>
              <a:defRPr sz="75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750"/>
              <a:buFont typeface="Noto Sans Symbols"/>
              <a:buNone/>
              <a:defRPr sz="75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750"/>
              <a:buFont typeface="Noto Sans Symbols"/>
              <a:buNone/>
              <a:defRPr sz="75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a:solidFill>
                  <a:srgbClr val="0C0C0C"/>
                </a:solidFill>
                <a:latin typeface="Questrial"/>
                <a:ea typeface="Questrial"/>
                <a:cs typeface="Questrial"/>
                <a:sym typeface="Questrial"/>
              </a:defRPr>
            </a:lvl1pPr>
            <a:lvl2pPr marL="0" marR="0" lvl="1" indent="0" algn="l" rtl="0">
              <a:spcBef>
                <a:spcPts val="0"/>
              </a:spcBef>
              <a:spcAft>
                <a:spcPts val="0"/>
              </a:spcAft>
              <a:buNone/>
              <a:defRPr sz="1000">
                <a:solidFill>
                  <a:srgbClr val="0C0C0C"/>
                </a:solidFill>
                <a:latin typeface="Questrial"/>
                <a:ea typeface="Questrial"/>
                <a:cs typeface="Questrial"/>
                <a:sym typeface="Questrial"/>
              </a:defRPr>
            </a:lvl2pPr>
            <a:lvl3pPr marL="0" marR="0" lvl="2" indent="0" algn="l" rtl="0">
              <a:spcBef>
                <a:spcPts val="0"/>
              </a:spcBef>
              <a:spcAft>
                <a:spcPts val="0"/>
              </a:spcAft>
              <a:buNone/>
              <a:defRPr sz="1000">
                <a:solidFill>
                  <a:srgbClr val="0C0C0C"/>
                </a:solidFill>
                <a:latin typeface="Questrial"/>
                <a:ea typeface="Questrial"/>
                <a:cs typeface="Questrial"/>
                <a:sym typeface="Questrial"/>
              </a:defRPr>
            </a:lvl3pPr>
            <a:lvl4pPr marL="0" marR="0" lvl="3" indent="0" algn="l" rtl="0">
              <a:spcBef>
                <a:spcPts val="0"/>
              </a:spcBef>
              <a:spcAft>
                <a:spcPts val="0"/>
              </a:spcAft>
              <a:buNone/>
              <a:defRPr sz="1000">
                <a:solidFill>
                  <a:srgbClr val="0C0C0C"/>
                </a:solidFill>
                <a:latin typeface="Questrial"/>
                <a:ea typeface="Questrial"/>
                <a:cs typeface="Questrial"/>
                <a:sym typeface="Questrial"/>
              </a:defRPr>
            </a:lvl4pPr>
            <a:lvl5pPr marL="0" marR="0" lvl="4" indent="0" algn="l" rtl="0">
              <a:spcBef>
                <a:spcPts val="0"/>
              </a:spcBef>
              <a:spcAft>
                <a:spcPts val="0"/>
              </a:spcAft>
              <a:buNone/>
              <a:defRPr sz="1000">
                <a:solidFill>
                  <a:srgbClr val="0C0C0C"/>
                </a:solidFill>
                <a:latin typeface="Questrial"/>
                <a:ea typeface="Questrial"/>
                <a:cs typeface="Questrial"/>
                <a:sym typeface="Questrial"/>
              </a:defRPr>
            </a:lvl5pPr>
            <a:lvl6pPr marL="0" marR="0" lvl="5" indent="0" algn="l" rtl="0">
              <a:spcBef>
                <a:spcPts val="0"/>
              </a:spcBef>
              <a:spcAft>
                <a:spcPts val="0"/>
              </a:spcAft>
              <a:buNone/>
              <a:defRPr sz="1000">
                <a:solidFill>
                  <a:srgbClr val="0C0C0C"/>
                </a:solidFill>
                <a:latin typeface="Questrial"/>
                <a:ea typeface="Questrial"/>
                <a:cs typeface="Questrial"/>
                <a:sym typeface="Questrial"/>
              </a:defRPr>
            </a:lvl6pPr>
            <a:lvl7pPr marL="0" marR="0" lvl="6" indent="0" algn="l" rtl="0">
              <a:spcBef>
                <a:spcPts val="0"/>
              </a:spcBef>
              <a:spcAft>
                <a:spcPts val="0"/>
              </a:spcAft>
              <a:buNone/>
              <a:defRPr sz="1000">
                <a:solidFill>
                  <a:srgbClr val="0C0C0C"/>
                </a:solidFill>
                <a:latin typeface="Questrial"/>
                <a:ea typeface="Questrial"/>
                <a:cs typeface="Questrial"/>
                <a:sym typeface="Questrial"/>
              </a:defRPr>
            </a:lvl7pPr>
            <a:lvl8pPr marL="0" marR="0" lvl="7" indent="0" algn="l" rtl="0">
              <a:spcBef>
                <a:spcPts val="0"/>
              </a:spcBef>
              <a:spcAft>
                <a:spcPts val="0"/>
              </a:spcAft>
              <a:buNone/>
              <a:defRPr sz="1000">
                <a:solidFill>
                  <a:srgbClr val="0C0C0C"/>
                </a:solidFill>
                <a:latin typeface="Questrial"/>
                <a:ea typeface="Questrial"/>
                <a:cs typeface="Questrial"/>
                <a:sym typeface="Questrial"/>
              </a:defRPr>
            </a:lvl8pPr>
            <a:lvl9pPr marL="0" marR="0" lvl="8" indent="0" algn="l" rtl="0">
              <a:spcBef>
                <a:spcPts val="0"/>
              </a:spcBef>
              <a:spcAft>
                <a:spcPts val="0"/>
              </a:spcAft>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rot="10800000">
            <a:off x="6290132"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400"/>
              <a:buFont typeface="Questrial"/>
              <a:buNone/>
              <a:defRPr sz="44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spcAft>
                <a:spcPts val="0"/>
              </a:spcAft>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15" name="Shape 15"/>
          <p:cNvCxnSpPr/>
          <p:nvPr/>
        </p:nvCxnSpPr>
        <p:spPr>
          <a:xfrm rot="10800000">
            <a:off x="5715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descr="Image result for depression help"/>
          <p:cNvPicPr preferRelativeResize="0"/>
          <p:nvPr/>
        </p:nvPicPr>
        <p:blipFill rotWithShape="1">
          <a:blip r:embed="rId3">
            <a:alphaModFix/>
          </a:blip>
          <a:srcRect/>
          <a:stretch/>
        </p:blipFill>
        <p:spPr>
          <a:xfrm>
            <a:off x="0" y="0"/>
            <a:ext cx="10300447" cy="6858000"/>
          </a:xfrm>
          <a:prstGeom prst="rect">
            <a:avLst/>
          </a:prstGeom>
          <a:noFill/>
          <a:ln>
            <a:noFill/>
          </a:ln>
        </p:spPr>
      </p:pic>
      <p:sp>
        <p:nvSpPr>
          <p:cNvPr id="98" name="Shape 98"/>
          <p:cNvSpPr txBox="1">
            <a:spLocks noGrp="1"/>
          </p:cNvSpPr>
          <p:nvPr>
            <p:ph type="title"/>
          </p:nvPr>
        </p:nvSpPr>
        <p:spPr>
          <a:xfrm>
            <a:off x="474789" y="226521"/>
            <a:ext cx="8229600" cy="619186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7200"/>
              <a:buFont typeface="Cabin"/>
              <a:buNone/>
            </a:pPr>
            <a:r>
              <a:rPr lang="en-US" sz="7200" b="1" i="0" u="none" strike="noStrike" cap="none">
                <a:solidFill>
                  <a:srgbClr val="0C0C0C"/>
                </a:solidFill>
                <a:latin typeface="Cabin"/>
                <a:ea typeface="Cabin"/>
                <a:cs typeface="Cabin"/>
                <a:sym typeface="Cabin"/>
              </a:rPr>
              <a:t>STEP UP!  </a:t>
            </a:r>
            <a:r>
              <a:rPr lang="en-US" sz="6600" b="1" i="0" u="none" strike="noStrike" cap="none">
                <a:solidFill>
                  <a:srgbClr val="0C0C0C"/>
                </a:solidFill>
                <a:latin typeface="Cabin"/>
                <a:ea typeface="Cabin"/>
                <a:cs typeface="Cabin"/>
                <a:sym typeface="Cabin"/>
              </a:rPr>
              <a:t>DEPRESSION </a:t>
            </a:r>
            <a:br>
              <a:rPr lang="en-US" sz="6600" b="1" i="0" u="none" strike="noStrike" cap="none">
                <a:solidFill>
                  <a:srgbClr val="0C0C0C"/>
                </a:solidFill>
                <a:latin typeface="Cabin"/>
                <a:ea typeface="Cabin"/>
                <a:cs typeface="Cabin"/>
                <a:sym typeface="Cabin"/>
              </a:rPr>
            </a:br>
            <a:r>
              <a:rPr lang="en-US" sz="6600" b="1" i="0" u="none" strike="noStrike" cap="none">
                <a:solidFill>
                  <a:srgbClr val="0C0C0C"/>
                </a:solidFill>
                <a:latin typeface="Cabin"/>
                <a:ea typeface="Cabin"/>
                <a:cs typeface="Cabin"/>
                <a:sym typeface="Cabin"/>
              </a:rPr>
              <a:t>AND </a:t>
            </a:r>
            <a:br>
              <a:rPr lang="en-US" sz="6600" b="1" i="0" u="none" strike="noStrike" cap="none">
                <a:solidFill>
                  <a:srgbClr val="0C0C0C"/>
                </a:solidFill>
                <a:latin typeface="Cabin"/>
                <a:ea typeface="Cabin"/>
                <a:cs typeface="Cabin"/>
                <a:sym typeface="Cabin"/>
              </a:rPr>
            </a:br>
            <a:r>
              <a:rPr lang="en-US" sz="6600" b="1" i="0" u="none" strike="noStrike" cap="none">
                <a:solidFill>
                  <a:srgbClr val="0C0C0C"/>
                </a:solidFill>
                <a:latin typeface="Cabin"/>
                <a:ea typeface="Cabin"/>
                <a:cs typeface="Cabin"/>
                <a:sym typeface="Cabin"/>
              </a:rPr>
              <a:t>SUICIDE</a:t>
            </a:r>
            <a:endParaRPr sz="6600" b="1" i="0" u="none" strike="noStrike" cap="none">
              <a:solidFill>
                <a:srgbClr val="0C0C0C"/>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6548" y="251966"/>
            <a:ext cx="8511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1" i="0" u="none" strike="noStrike" cap="none">
                <a:solidFill>
                  <a:srgbClr val="0C0C0C"/>
                </a:solidFill>
                <a:latin typeface="Cabin"/>
                <a:ea typeface="Cabin"/>
                <a:cs typeface="Cabin"/>
                <a:sym typeface="Cabin"/>
              </a:rPr>
              <a:t>DIAGNOSTIC CRITERIA, CONT’D</a:t>
            </a:r>
            <a:endParaRPr b="1"/>
          </a:p>
        </p:txBody>
      </p:sp>
      <p:pic>
        <p:nvPicPr>
          <p:cNvPr id="159" name="Shape 159" descr="Image result for depression"/>
          <p:cNvPicPr preferRelativeResize="0"/>
          <p:nvPr/>
        </p:nvPicPr>
        <p:blipFill rotWithShape="1">
          <a:blip r:embed="rId3">
            <a:alphaModFix amt="78000"/>
          </a:blip>
          <a:srcRect/>
          <a:stretch/>
        </p:blipFill>
        <p:spPr>
          <a:xfrm>
            <a:off x="146809" y="1497424"/>
            <a:ext cx="8850381" cy="4976807"/>
          </a:xfrm>
          <a:prstGeom prst="rect">
            <a:avLst/>
          </a:prstGeom>
          <a:noFill/>
          <a:ln>
            <a:noFill/>
          </a:ln>
        </p:spPr>
      </p:pic>
      <p:sp>
        <p:nvSpPr>
          <p:cNvPr id="160" name="Shape 160"/>
          <p:cNvSpPr txBox="1">
            <a:spLocks noGrp="1"/>
          </p:cNvSpPr>
          <p:nvPr>
            <p:ph type="body" idx="1"/>
          </p:nvPr>
        </p:nvSpPr>
        <p:spPr>
          <a:xfrm>
            <a:off x="110610" y="1635733"/>
            <a:ext cx="8922900" cy="4419600"/>
          </a:xfrm>
          <a:prstGeom prst="rect">
            <a:avLst/>
          </a:prstGeom>
          <a:noFill/>
          <a:ln>
            <a:noFill/>
          </a:ln>
        </p:spPr>
        <p:txBody>
          <a:bodyPr spcFirstLastPara="1" wrap="square" lIns="45700" tIns="45700" rIns="45700" bIns="45700" anchor="t" anchorCtr="0">
            <a:noAutofit/>
          </a:bodyPr>
          <a:lstStyle/>
          <a:p>
            <a:pPr marL="265176" marR="0" lvl="1" indent="-137159" algn="l" rtl="0">
              <a:lnSpc>
                <a:spcPct val="80000"/>
              </a:lnSpc>
              <a:spcBef>
                <a:spcPts val="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3. Significant weight loss (w/o dieting) or gain or increase or decrease in appetite</a:t>
            </a:r>
            <a:endParaRPr sz="2960" b="0" i="0" u="none" strike="noStrike" cap="none">
              <a:solidFill>
                <a:schemeClr val="dk1"/>
              </a:solidFill>
              <a:latin typeface="Cabin"/>
              <a:ea typeface="Cabin"/>
              <a:cs typeface="Cabin"/>
              <a:sym typeface="Cabin"/>
            </a:endParaRPr>
          </a:p>
          <a:p>
            <a:pPr marL="265176" marR="0" lvl="1" indent="-137159" algn="l" rtl="0">
              <a:lnSpc>
                <a:spcPct val="80000"/>
              </a:lnSpc>
              <a:spcBef>
                <a:spcPts val="60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4. Insomnia or excessive sleep</a:t>
            </a:r>
            <a:endParaRPr/>
          </a:p>
          <a:p>
            <a:pPr marL="265176" marR="0" lvl="1" indent="-137159" algn="l" rtl="0">
              <a:lnSpc>
                <a:spcPct val="80000"/>
              </a:lnSpc>
              <a:spcBef>
                <a:spcPts val="60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5. Physically agitated or slowed down</a:t>
            </a:r>
            <a:endParaRPr/>
          </a:p>
          <a:p>
            <a:pPr marL="265176" marR="0" lvl="1" indent="-137159" algn="l" rtl="0">
              <a:lnSpc>
                <a:spcPct val="80000"/>
              </a:lnSpc>
              <a:spcBef>
                <a:spcPts val="60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6. Fatigue or loss of energy</a:t>
            </a:r>
            <a:endParaRPr/>
          </a:p>
          <a:p>
            <a:pPr marL="265176" marR="0" lvl="1" indent="-137159" algn="l" rtl="0">
              <a:lnSpc>
                <a:spcPct val="80000"/>
              </a:lnSpc>
              <a:spcBef>
                <a:spcPts val="60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7. Feelings of worthlessness or excessive or inappropriate guilt</a:t>
            </a:r>
            <a:endParaRPr/>
          </a:p>
          <a:p>
            <a:pPr marL="265176" marR="0" lvl="1" indent="-137159" algn="l" rtl="0">
              <a:lnSpc>
                <a:spcPct val="80000"/>
              </a:lnSpc>
              <a:spcBef>
                <a:spcPts val="60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8. Diminished ability to think or concentrate; or indecisiveness</a:t>
            </a:r>
            <a:endParaRPr/>
          </a:p>
          <a:p>
            <a:pPr marL="265176" marR="0" lvl="1" indent="-137159" algn="l" rtl="0">
              <a:lnSpc>
                <a:spcPct val="80000"/>
              </a:lnSpc>
              <a:spcBef>
                <a:spcPts val="600"/>
              </a:spcBef>
              <a:spcAft>
                <a:spcPts val="0"/>
              </a:spcAft>
              <a:buClr>
                <a:schemeClr val="accent1"/>
              </a:buClr>
              <a:buSzPts val="2960"/>
              <a:buFont typeface="Arial"/>
              <a:buNone/>
            </a:pPr>
            <a:r>
              <a:rPr lang="en-US" sz="2960" b="0" i="0" u="none" strike="noStrike" cap="none">
                <a:solidFill>
                  <a:schemeClr val="dk1"/>
                </a:solidFill>
                <a:latin typeface="Cabin"/>
                <a:ea typeface="Cabin"/>
                <a:cs typeface="Cabin"/>
                <a:sym typeface="Cabin"/>
              </a:rPr>
              <a:t>9. Recurrent thoughts of death or suicidal ideation</a:t>
            </a:r>
            <a:endParaRPr sz="148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03170" y="-5"/>
            <a:ext cx="82071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1" i="0" u="none" strike="noStrike" cap="none">
                <a:solidFill>
                  <a:srgbClr val="0C0C0C"/>
                </a:solidFill>
                <a:latin typeface="Cabin"/>
                <a:ea typeface="Cabin"/>
                <a:cs typeface="Cabin"/>
                <a:sym typeface="Cabin"/>
              </a:rPr>
              <a:t>KEY POINTS ABOUT SUICIDE</a:t>
            </a:r>
            <a:endParaRPr b="1"/>
          </a:p>
        </p:txBody>
      </p:sp>
      <p:pic>
        <p:nvPicPr>
          <p:cNvPr id="167" name="Shape 167" descr="Image result for conversation"/>
          <p:cNvPicPr preferRelativeResize="0"/>
          <p:nvPr/>
        </p:nvPicPr>
        <p:blipFill rotWithShape="1">
          <a:blip r:embed="rId3">
            <a:alphaModFix amt="68000"/>
          </a:blip>
          <a:srcRect/>
          <a:stretch/>
        </p:blipFill>
        <p:spPr>
          <a:xfrm>
            <a:off x="211014" y="1144709"/>
            <a:ext cx="8799255" cy="5713291"/>
          </a:xfrm>
          <a:prstGeom prst="rect">
            <a:avLst/>
          </a:prstGeom>
          <a:noFill/>
          <a:ln>
            <a:noFill/>
          </a:ln>
        </p:spPr>
      </p:pic>
      <p:sp>
        <p:nvSpPr>
          <p:cNvPr id="168" name="Shape 168"/>
          <p:cNvSpPr txBox="1">
            <a:spLocks noGrp="1"/>
          </p:cNvSpPr>
          <p:nvPr>
            <p:ph type="body" idx="1"/>
          </p:nvPr>
        </p:nvSpPr>
        <p:spPr>
          <a:xfrm>
            <a:off x="211015" y="1302962"/>
            <a:ext cx="8933100" cy="5396700"/>
          </a:xfrm>
          <a:prstGeom prst="rect">
            <a:avLst/>
          </a:prstGeom>
          <a:noFill/>
          <a:ln>
            <a:noFill/>
          </a:ln>
        </p:spPr>
        <p:txBody>
          <a:bodyPr spcFirstLastPara="1" wrap="square" lIns="45700" tIns="45700" rIns="45700" bIns="45700" anchor="t" anchorCtr="0">
            <a:noAutofit/>
          </a:bodyPr>
          <a:lstStyle/>
          <a:p>
            <a:pPr marL="91440" marR="0" lvl="0" indent="-152400" algn="l" rtl="0">
              <a:lnSpc>
                <a:spcPct val="90000"/>
              </a:lnSpc>
              <a:spcBef>
                <a:spcPts val="0"/>
              </a:spcBef>
              <a:spcAft>
                <a:spcPts val="0"/>
              </a:spcAft>
              <a:buClr>
                <a:schemeClr val="accent1"/>
              </a:buClr>
              <a:buSzPts val="2400"/>
              <a:buFont typeface="Questrial"/>
              <a:buChar char=" "/>
            </a:pPr>
            <a:r>
              <a:rPr lang="en-US" sz="2400" b="0" i="0" u="none" strike="noStrike" cap="none" dirty="0">
                <a:solidFill>
                  <a:schemeClr val="dk1"/>
                </a:solidFill>
                <a:latin typeface="Cabin"/>
                <a:ea typeface="Cabin"/>
                <a:cs typeface="Cabin"/>
                <a:sym typeface="Cabin"/>
              </a:rPr>
              <a:t>If you have a feeling that a person may be thinking about suicide, you should ask about it.  </a:t>
            </a:r>
            <a:endParaRPr dirty="0"/>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dirty="0">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dirty="0">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dirty="0">
              <a:solidFill>
                <a:schemeClr val="dk1"/>
              </a:solidFill>
              <a:latin typeface="Cabin"/>
              <a:ea typeface="Cabin"/>
              <a:cs typeface="Cabin"/>
              <a:sym typeface="Cabin"/>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dirty="0">
                <a:solidFill>
                  <a:schemeClr val="dk1"/>
                </a:solidFill>
                <a:latin typeface="Cabin"/>
                <a:ea typeface="Cabin"/>
                <a:cs typeface="Cabin"/>
                <a:sym typeface="Cabin"/>
              </a:rPr>
              <a:t>Asking about suicidal thoughts will not ‘put ideas into a person’s head.’  If you are concerned enough to ask, it’s likely that the person has already thought about it.</a:t>
            </a:r>
            <a:endParaRPr dirty="0"/>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dirty="0">
                <a:solidFill>
                  <a:schemeClr val="dk1"/>
                </a:solidFill>
                <a:latin typeface="Cabin"/>
                <a:ea typeface="Cabin"/>
                <a:cs typeface="Cabin"/>
                <a:sym typeface="Cabin"/>
              </a:rPr>
              <a:t>Asking someone about possible suicidal thoughts opens up communication and reduces the risk of an impulsive act.</a:t>
            </a:r>
            <a:endParaRPr dirty="0"/>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dirty="0">
                <a:solidFill>
                  <a:schemeClr val="dk1"/>
                </a:solidFill>
                <a:latin typeface="Cabin"/>
                <a:ea typeface="Cabin"/>
                <a:cs typeface="Cabin"/>
                <a:sym typeface="Cabin"/>
              </a:rPr>
              <a:t>Suicide is preventable.  You don’t have to be a mental health professional to save a life.  Initiating conversation is key.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56913" y="227675"/>
            <a:ext cx="8528100" cy="10209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3600"/>
              <a:buFont typeface="Cabin"/>
              <a:buNone/>
            </a:pPr>
            <a:r>
              <a:rPr lang="en-US" sz="3600" b="1" i="0" u="none" strike="noStrike" cap="none">
                <a:solidFill>
                  <a:srgbClr val="0C0C0C"/>
                </a:solidFill>
                <a:latin typeface="Cabin"/>
                <a:ea typeface="Cabin"/>
                <a:cs typeface="Cabin"/>
                <a:sym typeface="Cabin"/>
              </a:rPr>
              <a:t>RED FLAGS FOR EMOTIONAL DISTRESS</a:t>
            </a:r>
            <a:r>
              <a:rPr lang="en-US" sz="3600" b="0" i="0" u="none" strike="noStrike" cap="none">
                <a:solidFill>
                  <a:srgbClr val="0C0C0C"/>
                </a:solidFill>
                <a:latin typeface="Cabin"/>
                <a:ea typeface="Cabin"/>
                <a:cs typeface="Cabin"/>
                <a:sym typeface="Cabin"/>
              </a:rPr>
              <a:t> </a:t>
            </a:r>
            <a:r>
              <a:rPr lang="en-US" sz="2430" b="0" i="0" u="none" strike="noStrike" cap="none">
                <a:solidFill>
                  <a:srgbClr val="0C0C0C"/>
                </a:solidFill>
                <a:latin typeface="Cabin"/>
                <a:ea typeface="Cabin"/>
                <a:cs typeface="Cabin"/>
                <a:sym typeface="Cabin"/>
              </a:rPr>
              <a:t>(OTHER THAN DIAGNOSTIC CRITERIA FOR DEPRESSION)</a:t>
            </a:r>
            <a:endParaRPr sz="2430" b="0" i="0" u="none" strike="noStrike" cap="none">
              <a:solidFill>
                <a:srgbClr val="0C0C0C"/>
              </a:solidFill>
              <a:latin typeface="Cabin"/>
              <a:ea typeface="Cabin"/>
              <a:cs typeface="Cabin"/>
              <a:sym typeface="Cabin"/>
            </a:endParaRPr>
          </a:p>
        </p:txBody>
      </p:sp>
      <p:pic>
        <p:nvPicPr>
          <p:cNvPr id="174" name="Shape 174" descr="Image result for red flag"/>
          <p:cNvPicPr preferRelativeResize="0"/>
          <p:nvPr/>
        </p:nvPicPr>
        <p:blipFill rotWithShape="1">
          <a:blip r:embed="rId3">
            <a:alphaModFix amt="63000"/>
          </a:blip>
          <a:srcRect/>
          <a:stretch/>
        </p:blipFill>
        <p:spPr>
          <a:xfrm>
            <a:off x="-102087" y="1594703"/>
            <a:ext cx="9246087" cy="5979136"/>
          </a:xfrm>
          <a:prstGeom prst="rect">
            <a:avLst/>
          </a:prstGeom>
          <a:noFill/>
          <a:ln>
            <a:noFill/>
          </a:ln>
        </p:spPr>
      </p:pic>
      <p:sp>
        <p:nvSpPr>
          <p:cNvPr id="175" name="Shape 175"/>
          <p:cNvSpPr txBox="1">
            <a:spLocks noGrp="1"/>
          </p:cNvSpPr>
          <p:nvPr>
            <p:ph type="body" idx="1"/>
          </p:nvPr>
        </p:nvSpPr>
        <p:spPr>
          <a:xfrm>
            <a:off x="307938" y="1699913"/>
            <a:ext cx="8528100" cy="4929300"/>
          </a:xfrm>
          <a:prstGeom prst="rect">
            <a:avLst/>
          </a:prstGeom>
          <a:noFill/>
          <a:ln>
            <a:noFill/>
          </a:ln>
        </p:spPr>
        <p:txBody>
          <a:bodyPr spcFirstLastPara="1" wrap="square" lIns="45700" tIns="45700" rIns="45700" bIns="45700" anchor="t" anchorCtr="0">
            <a:noAutofit/>
          </a:bodyPr>
          <a:lstStyle/>
          <a:p>
            <a:pPr marL="91440" marR="0" lvl="0" indent="-151130" algn="l" rtl="0">
              <a:lnSpc>
                <a:spcPct val="70000"/>
              </a:lnSpc>
              <a:spcBef>
                <a:spcPts val="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Mood swings; impulsive acts; reckless behavior.</a:t>
            </a:r>
            <a:endParaRPr sz="2380" b="0" i="0" u="none" strike="noStrike" cap="none">
              <a:solidFill>
                <a:schemeClr val="dk1"/>
              </a:solidFill>
              <a:latin typeface="Cabin"/>
              <a:ea typeface="Cabin"/>
              <a:cs typeface="Cabin"/>
              <a:sym typeface="Cabin"/>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Neglect of personal care.</a:t>
            </a:r>
            <a:endParaRPr sz="2380" b="0" i="0" u="none" strike="noStrike" cap="none">
              <a:solidFill>
                <a:schemeClr val="dk1"/>
              </a:solidFill>
              <a:latin typeface="Cabin"/>
              <a:ea typeface="Cabin"/>
              <a:cs typeface="Cabin"/>
              <a:sym typeface="Cabin"/>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Making negative remarks about one’s self, one’s life, or the future.</a:t>
            </a:r>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Reports of feeling misunderstood or rejected.</a:t>
            </a:r>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Poor coping skills.</a:t>
            </a:r>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Withdrawing from friends/family.</a:t>
            </a:r>
            <a:endParaRPr sz="2380" b="0" i="0" u="none" strike="noStrike" cap="none">
              <a:solidFill>
                <a:schemeClr val="dk1"/>
              </a:solidFill>
              <a:latin typeface="Cabin"/>
              <a:ea typeface="Cabin"/>
              <a:cs typeface="Cabin"/>
              <a:sym typeface="Cabin"/>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All-or-nothing thinking.</a:t>
            </a:r>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Marked decrease in academic or athletic/extracurricular activities.</a:t>
            </a:r>
            <a:endParaRPr sz="2380" b="0" i="0" u="none" strike="noStrike" cap="none">
              <a:solidFill>
                <a:schemeClr val="dk1"/>
              </a:solidFill>
              <a:latin typeface="Cabin"/>
              <a:ea typeface="Cabin"/>
              <a:cs typeface="Cabin"/>
              <a:sym typeface="Cabin"/>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Intentional self injury.</a:t>
            </a:r>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Giving away possessions.</a:t>
            </a:r>
            <a:endParaRPr/>
          </a:p>
          <a:p>
            <a:pPr marL="91440" marR="0" lvl="0" indent="-151130" algn="l" rtl="0">
              <a:lnSpc>
                <a:spcPct val="70000"/>
              </a:lnSpc>
              <a:spcBef>
                <a:spcPts val="1400"/>
              </a:spcBef>
              <a:spcAft>
                <a:spcPts val="0"/>
              </a:spcAft>
              <a:buClr>
                <a:schemeClr val="accent1"/>
              </a:buClr>
              <a:buSzPts val="2380"/>
              <a:buFont typeface="Arial"/>
              <a:buChar char="•"/>
            </a:pPr>
            <a:r>
              <a:rPr lang="en-US" sz="2380" b="0" i="0" u="none" strike="noStrike" cap="none">
                <a:solidFill>
                  <a:schemeClr val="dk1"/>
                </a:solidFill>
                <a:latin typeface="Cabin"/>
                <a:ea typeface="Cabin"/>
                <a:cs typeface="Cabin"/>
                <a:sym typeface="Cabin"/>
              </a:rPr>
              <a:t>Making comments about no longer being around.</a:t>
            </a:r>
            <a:endParaRPr sz="2380" b="0" i="0" u="none" strike="noStrike" cap="none">
              <a:solidFill>
                <a:schemeClr val="dk1"/>
              </a:solidFill>
              <a:latin typeface="Cabin"/>
              <a:ea typeface="Cabin"/>
              <a:cs typeface="Cabin"/>
              <a:sym typeface="Cabin"/>
            </a:endParaRPr>
          </a:p>
          <a:p>
            <a:pPr marL="91440" marR="0" lvl="0" indent="-26669" algn="l" rtl="0">
              <a:lnSpc>
                <a:spcPct val="70000"/>
              </a:lnSpc>
              <a:spcBef>
                <a:spcPts val="1400"/>
              </a:spcBef>
              <a:spcAft>
                <a:spcPts val="0"/>
              </a:spcAft>
              <a:buClr>
                <a:schemeClr val="accent1"/>
              </a:buClr>
              <a:buSzPts val="1020"/>
              <a:buFont typeface="Arial"/>
              <a:buNone/>
            </a:pPr>
            <a:endParaRPr sz="102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601788" y="0"/>
            <a:ext cx="61152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C0C0C"/>
              </a:buClr>
              <a:buSzPts val="4400"/>
              <a:buFont typeface="Cabin"/>
              <a:buNone/>
            </a:pPr>
            <a:r>
              <a:rPr lang="en-US" sz="4400" b="1" i="0" u="none" strike="noStrike" cap="none">
                <a:solidFill>
                  <a:srgbClr val="0C0C0C"/>
                </a:solidFill>
                <a:latin typeface="Cabin"/>
                <a:ea typeface="Cabin"/>
                <a:cs typeface="Cabin"/>
                <a:sym typeface="Cabin"/>
              </a:rPr>
              <a:t>WHAT TO DO:</a:t>
            </a:r>
            <a:endParaRPr b="1"/>
          </a:p>
        </p:txBody>
      </p:sp>
      <p:pic>
        <p:nvPicPr>
          <p:cNvPr id="181" name="Shape 181" descr="Image result for serious conversation"/>
          <p:cNvPicPr preferRelativeResize="0"/>
          <p:nvPr/>
        </p:nvPicPr>
        <p:blipFill rotWithShape="1">
          <a:blip r:embed="rId3">
            <a:alphaModFix/>
          </a:blip>
          <a:srcRect/>
          <a:stretch/>
        </p:blipFill>
        <p:spPr>
          <a:xfrm>
            <a:off x="-1" y="921116"/>
            <a:ext cx="9144001" cy="5532438"/>
          </a:xfrm>
          <a:prstGeom prst="rect">
            <a:avLst/>
          </a:prstGeom>
          <a:noFill/>
          <a:ln>
            <a:noFill/>
          </a:ln>
        </p:spPr>
      </p:pic>
      <p:sp>
        <p:nvSpPr>
          <p:cNvPr id="182" name="Shape 182"/>
          <p:cNvSpPr txBox="1">
            <a:spLocks noGrp="1"/>
          </p:cNvSpPr>
          <p:nvPr>
            <p:ph type="body" idx="1"/>
          </p:nvPr>
        </p:nvSpPr>
        <p:spPr>
          <a:xfrm>
            <a:off x="657225" y="1219200"/>
            <a:ext cx="8486775" cy="5091113"/>
          </a:xfrm>
          <a:prstGeom prst="rect">
            <a:avLst/>
          </a:prstGeom>
          <a:noFill/>
          <a:ln>
            <a:noFill/>
          </a:ln>
        </p:spPr>
        <p:txBody>
          <a:bodyPr spcFirstLastPara="1" wrap="square" lIns="45700" tIns="45700" rIns="45700" bIns="45700" anchor="t" anchorCtr="0">
            <a:noAutofit/>
          </a:bodyPr>
          <a:lstStyle/>
          <a:p>
            <a:pPr marL="91440" marR="0" lvl="0" indent="-152400" algn="l" rtl="0">
              <a:lnSpc>
                <a:spcPct val="90000"/>
              </a:lnSpc>
              <a:spcBef>
                <a:spcPts val="0"/>
              </a:spcBef>
              <a:spcAft>
                <a:spcPts val="0"/>
              </a:spcAft>
              <a:buClr>
                <a:schemeClr val="accent1"/>
              </a:buClr>
              <a:buSzPts val="2400"/>
              <a:buFont typeface="Arial"/>
              <a:buChar char="•"/>
            </a:pPr>
            <a:r>
              <a:rPr lang="en-US" sz="2400" b="0" i="0" u="none" strike="noStrike" cap="none">
                <a:solidFill>
                  <a:schemeClr val="lt1"/>
                </a:solidFill>
                <a:latin typeface="Cabin"/>
                <a:ea typeface="Cabin"/>
                <a:cs typeface="Cabin"/>
                <a:sym typeface="Cabin"/>
              </a:rPr>
              <a:t>Have a safety plan before beginning the conversation.</a:t>
            </a:r>
            <a:endParaRPr/>
          </a:p>
          <a:p>
            <a:pPr marL="91440" marR="0" lvl="0" indent="-152400" algn="l" rtl="0">
              <a:lnSpc>
                <a:spcPct val="90000"/>
              </a:lnSpc>
              <a:spcBef>
                <a:spcPts val="1400"/>
              </a:spcBef>
              <a:spcAft>
                <a:spcPts val="0"/>
              </a:spcAft>
              <a:buClr>
                <a:schemeClr val="accent1"/>
              </a:buClr>
              <a:buSzPts val="2400"/>
              <a:buFont typeface="Arial"/>
              <a:buChar char="•"/>
            </a:pPr>
            <a:r>
              <a:rPr lang="en-US" sz="2400" b="0" i="0" u="none" strike="noStrike" cap="none">
                <a:solidFill>
                  <a:schemeClr val="lt1"/>
                </a:solidFill>
                <a:latin typeface="Cabin"/>
                <a:ea typeface="Cabin"/>
                <a:cs typeface="Cabin"/>
                <a:sym typeface="Cabin"/>
              </a:rPr>
              <a:t>Describe specific situations or behaviors that concern you. </a:t>
            </a:r>
            <a:endParaRPr/>
          </a:p>
          <a:p>
            <a:pPr marL="91440" marR="0" lvl="0" indent="-152400" algn="l" rtl="0">
              <a:lnSpc>
                <a:spcPct val="90000"/>
              </a:lnSpc>
              <a:spcBef>
                <a:spcPts val="1400"/>
              </a:spcBef>
              <a:spcAft>
                <a:spcPts val="0"/>
              </a:spcAft>
              <a:buClr>
                <a:schemeClr val="accent1"/>
              </a:buClr>
              <a:buSzPts val="2400"/>
              <a:buFont typeface="Arial"/>
              <a:buChar char="•"/>
            </a:pPr>
            <a:r>
              <a:rPr lang="en-US" sz="2400" b="0" i="0" u="none" strike="noStrike" cap="none">
                <a:solidFill>
                  <a:schemeClr val="lt1"/>
                </a:solidFill>
                <a:latin typeface="Cabin"/>
                <a:ea typeface="Cabin"/>
                <a:cs typeface="Cabin"/>
                <a:sym typeface="Cabin"/>
              </a:rPr>
              <a:t>Keep your statements brief.</a:t>
            </a:r>
            <a:endParaRPr/>
          </a:p>
          <a:p>
            <a:pPr marL="91440" marR="0" lvl="0" indent="-152400" algn="l" rtl="0">
              <a:lnSpc>
                <a:spcPct val="90000"/>
              </a:lnSpc>
              <a:spcBef>
                <a:spcPts val="1400"/>
              </a:spcBef>
              <a:spcAft>
                <a:spcPts val="0"/>
              </a:spcAft>
              <a:buClr>
                <a:schemeClr val="accent1"/>
              </a:buClr>
              <a:buSzPts val="2400"/>
              <a:buFont typeface="Arial"/>
              <a:buChar char="•"/>
            </a:pPr>
            <a:r>
              <a:rPr lang="en-US" sz="2400" b="0" i="0" u="none" strike="noStrike" cap="none">
                <a:solidFill>
                  <a:schemeClr val="lt1"/>
                </a:solidFill>
                <a:latin typeface="Cabin"/>
                <a:ea typeface="Cabin"/>
                <a:cs typeface="Cabin"/>
                <a:sym typeface="Cabin"/>
              </a:rPr>
              <a:t>Reflect feelings.</a:t>
            </a:r>
            <a:endParaRPr/>
          </a:p>
          <a:p>
            <a:pPr marL="91440" marR="0" lvl="0" indent="-152400" algn="l" rtl="0">
              <a:lnSpc>
                <a:spcPct val="90000"/>
              </a:lnSpc>
              <a:spcBef>
                <a:spcPts val="1400"/>
              </a:spcBef>
              <a:spcAft>
                <a:spcPts val="0"/>
              </a:spcAft>
              <a:buClr>
                <a:schemeClr val="accent1"/>
              </a:buClr>
              <a:buSzPts val="2400"/>
              <a:buFont typeface="Arial"/>
              <a:buChar char="•"/>
            </a:pPr>
            <a:r>
              <a:rPr lang="en-US" sz="2400" b="0" i="0" u="none" strike="noStrike" cap="none">
                <a:solidFill>
                  <a:schemeClr val="lt1"/>
                </a:solidFill>
                <a:latin typeface="Cabin"/>
                <a:ea typeface="Cabin"/>
                <a:cs typeface="Cabin"/>
                <a:sym typeface="Cabin"/>
              </a:rPr>
              <a:t>Help them to begin to contemplate that a change is needed.</a:t>
            </a:r>
            <a:endParaRPr/>
          </a:p>
          <a:p>
            <a:pPr marL="91440" marR="0" lvl="0" indent="-152400" algn="l" rtl="0">
              <a:lnSpc>
                <a:spcPct val="90000"/>
              </a:lnSpc>
              <a:spcBef>
                <a:spcPts val="1400"/>
              </a:spcBef>
              <a:spcAft>
                <a:spcPts val="0"/>
              </a:spcAft>
              <a:buClr>
                <a:schemeClr val="accent1"/>
              </a:buClr>
              <a:buSzPts val="2400"/>
              <a:buFont typeface="Arial"/>
              <a:buChar char="•"/>
            </a:pPr>
            <a:r>
              <a:rPr lang="en-US" sz="2400" b="0" i="0" u="none" strike="noStrike" cap="none">
                <a:solidFill>
                  <a:schemeClr val="lt1"/>
                </a:solidFill>
                <a:latin typeface="Questrial"/>
                <a:ea typeface="Questrial"/>
                <a:cs typeface="Questrial"/>
                <a:sym typeface="Questrial"/>
              </a:rPr>
              <a:t>Avoid labels, judgments, or critical statements </a:t>
            </a:r>
            <a:endParaRPr sz="2400" b="0" i="0" u="none" strike="noStrike" cap="none">
              <a:solidFill>
                <a:schemeClr val="lt1"/>
              </a:solidFill>
              <a:latin typeface="Questrial"/>
              <a:ea typeface="Questrial"/>
              <a:cs typeface="Questrial"/>
              <a:sym typeface="Questrial"/>
            </a:endParaRPr>
          </a:p>
          <a:p>
            <a:pPr marL="91440" marR="0" lvl="0" indent="-152400" algn="l" rtl="0">
              <a:lnSpc>
                <a:spcPct val="90000"/>
              </a:lnSpc>
              <a:spcBef>
                <a:spcPts val="1400"/>
              </a:spcBef>
              <a:spcAft>
                <a:spcPts val="0"/>
              </a:spcAft>
              <a:buClr>
                <a:schemeClr val="accent1"/>
              </a:buClr>
              <a:buSzPts val="2400"/>
              <a:buFont typeface="Arial"/>
              <a:buChar char="•"/>
            </a:pPr>
            <a:r>
              <a:rPr lang="en-US" sz="2400" b="0" i="0" u="none" strike="noStrike" cap="none">
                <a:solidFill>
                  <a:schemeClr val="lt1"/>
                </a:solidFill>
                <a:latin typeface="Cabin"/>
                <a:ea typeface="Cabin"/>
                <a:cs typeface="Cabin"/>
                <a:sym typeface="Cabin"/>
              </a:rPr>
              <a:t>LISTEN – find out what is going on in their lives. </a:t>
            </a:r>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Repeat (1) the evidence, (2) your concern, and (3) that you feel strongly that they need to seek help</a:t>
            </a:r>
            <a:endParaRPr sz="2800" b="0" i="0" u="none" strike="noStrike" cap="none">
              <a:solidFill>
                <a:schemeClr val="lt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079550" y="-20175"/>
            <a:ext cx="69849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C0C0C"/>
              </a:buClr>
              <a:buSzPts val="4400"/>
              <a:buFont typeface="Cabin"/>
              <a:buNone/>
            </a:pPr>
            <a:r>
              <a:rPr lang="en-US" sz="4400" b="1" i="0" u="none" strike="noStrike" cap="none">
                <a:solidFill>
                  <a:srgbClr val="0C0C0C"/>
                </a:solidFill>
                <a:latin typeface="Cabin"/>
                <a:ea typeface="Cabin"/>
                <a:cs typeface="Cabin"/>
                <a:sym typeface="Cabin"/>
              </a:rPr>
              <a:t>WHAT NOT TO DO:</a:t>
            </a:r>
            <a:endParaRPr b="1"/>
          </a:p>
        </p:txBody>
      </p:sp>
      <p:pic>
        <p:nvPicPr>
          <p:cNvPr id="188" name="Shape 188" descr="Image result for hard conversation teens"/>
          <p:cNvPicPr preferRelativeResize="0"/>
          <p:nvPr/>
        </p:nvPicPr>
        <p:blipFill rotWithShape="1">
          <a:blip r:embed="rId3">
            <a:alphaModFix/>
          </a:blip>
          <a:srcRect/>
          <a:stretch/>
        </p:blipFill>
        <p:spPr>
          <a:xfrm>
            <a:off x="0" y="970521"/>
            <a:ext cx="9144000" cy="6865122"/>
          </a:xfrm>
          <a:prstGeom prst="rect">
            <a:avLst/>
          </a:prstGeom>
          <a:noFill/>
          <a:ln>
            <a:noFill/>
          </a:ln>
        </p:spPr>
      </p:pic>
      <p:sp>
        <p:nvSpPr>
          <p:cNvPr id="189" name="Shape 189"/>
          <p:cNvSpPr txBox="1">
            <a:spLocks noGrp="1"/>
          </p:cNvSpPr>
          <p:nvPr>
            <p:ph type="body" idx="1"/>
          </p:nvPr>
        </p:nvSpPr>
        <p:spPr>
          <a:xfrm>
            <a:off x="416897" y="1021862"/>
            <a:ext cx="2871421" cy="1563076"/>
          </a:xfrm>
          <a:prstGeom prst="rect">
            <a:avLst/>
          </a:prstGeom>
          <a:noFill/>
          <a:ln>
            <a:noFill/>
          </a:ln>
        </p:spPr>
        <p:txBody>
          <a:bodyPr spcFirstLastPara="1" wrap="square" lIns="45700" tIns="45700" rIns="45700" bIns="45700" anchor="t" anchorCtr="0">
            <a:noAutofit/>
          </a:bodyPr>
          <a:lstStyle/>
          <a:p>
            <a:pPr marL="91440" marR="0" lvl="0" indent="-177800" algn="l" rtl="0">
              <a:lnSpc>
                <a:spcPct val="90000"/>
              </a:lnSpc>
              <a:spcBef>
                <a:spcPts val="0"/>
              </a:spcBef>
              <a:spcAft>
                <a:spcPts val="0"/>
              </a:spcAft>
              <a:buClr>
                <a:schemeClr val="accent1"/>
              </a:buClr>
              <a:buSzPts val="2800"/>
              <a:buFont typeface="Questrial"/>
              <a:buChar char=" "/>
            </a:pPr>
            <a:r>
              <a:rPr lang="en-US" sz="2800" b="0" i="0" u="none" strike="noStrike" cap="none">
                <a:solidFill>
                  <a:schemeClr val="lt1"/>
                </a:solidFill>
                <a:latin typeface="Cabin"/>
                <a:ea typeface="Cabin"/>
                <a:cs typeface="Cabin"/>
                <a:sym typeface="Cabin"/>
              </a:rPr>
              <a:t>Don't be afraid to ask about suicidal thoughts.</a:t>
            </a:r>
            <a:endParaRPr/>
          </a:p>
        </p:txBody>
      </p:sp>
      <p:sp>
        <p:nvSpPr>
          <p:cNvPr id="190" name="Shape 190"/>
          <p:cNvSpPr txBox="1"/>
          <p:nvPr/>
        </p:nvSpPr>
        <p:spPr>
          <a:xfrm>
            <a:off x="4523644" y="1203341"/>
            <a:ext cx="4884127"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lt1"/>
                </a:solidFill>
                <a:latin typeface="Cabin"/>
                <a:ea typeface="Cabin"/>
                <a:cs typeface="Cabin"/>
                <a:sym typeface="Cabin"/>
              </a:rPr>
              <a:t>Don’t give simplistic solutions. </a:t>
            </a:r>
            <a:r>
              <a:rPr lang="en-US" sz="2400" b="0" i="0" u="none" strike="noStrike" cap="none">
                <a:solidFill>
                  <a:schemeClr val="lt1"/>
                </a:solidFill>
                <a:latin typeface="Cabin"/>
                <a:ea typeface="Cabin"/>
                <a:cs typeface="Cabin"/>
                <a:sym typeface="Cabin"/>
              </a:rPr>
              <a:t>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91" name="Shape 191"/>
          <p:cNvSpPr/>
          <p:nvPr/>
        </p:nvSpPr>
        <p:spPr>
          <a:xfrm>
            <a:off x="4835771" y="1873383"/>
            <a:ext cx="4572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bin"/>
                <a:ea typeface="Cabin"/>
                <a:cs typeface="Cabin"/>
                <a:sym typeface="Cabin"/>
              </a:rPr>
              <a:t>Don't keep secrets</a:t>
            </a:r>
            <a:r>
              <a:rPr lang="en-US" sz="1800">
                <a:solidFill>
                  <a:schemeClr val="lt1"/>
                </a:solidFill>
                <a:latin typeface="Cabin"/>
                <a:ea typeface="Cabin"/>
                <a:cs typeface="Cabin"/>
                <a:sym typeface="Cabin"/>
              </a:rPr>
              <a:t>.  </a:t>
            </a:r>
            <a:endParaRPr/>
          </a:p>
        </p:txBody>
      </p:sp>
      <p:sp>
        <p:nvSpPr>
          <p:cNvPr id="192" name="Shape 192"/>
          <p:cNvSpPr/>
          <p:nvPr/>
        </p:nvSpPr>
        <p:spPr>
          <a:xfrm>
            <a:off x="733425" y="2328836"/>
            <a:ext cx="4572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bin"/>
                <a:ea typeface="Cabin"/>
                <a:cs typeface="Cabin"/>
                <a:sym typeface="Cabin"/>
              </a:rPr>
              <a:t>Don't gossip.  </a:t>
            </a:r>
            <a:endParaRPr/>
          </a:p>
        </p:txBody>
      </p:sp>
      <p:sp>
        <p:nvSpPr>
          <p:cNvPr id="193" name="Shape 193"/>
          <p:cNvSpPr/>
          <p:nvPr/>
        </p:nvSpPr>
        <p:spPr>
          <a:xfrm>
            <a:off x="1939925" y="3484638"/>
            <a:ext cx="45720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bin"/>
                <a:ea typeface="Cabin"/>
                <a:cs typeface="Cabin"/>
                <a:sym typeface="Cabin"/>
              </a:rPr>
              <a:t>Don’t</a:t>
            </a:r>
            <a:r>
              <a:rPr lang="en-US" sz="1800">
                <a:solidFill>
                  <a:schemeClr val="lt1"/>
                </a:solidFill>
                <a:latin typeface="Cabin"/>
                <a:ea typeface="Cabin"/>
                <a:cs typeface="Cabin"/>
                <a:sym typeface="Cabin"/>
              </a:rPr>
              <a:t> </a:t>
            </a:r>
            <a:r>
              <a:rPr lang="en-US" sz="2800">
                <a:solidFill>
                  <a:schemeClr val="lt1"/>
                </a:solidFill>
                <a:latin typeface="Cabin"/>
                <a:ea typeface="Cabin"/>
                <a:cs typeface="Cabin"/>
                <a:sym typeface="Cabin"/>
              </a:rPr>
              <a:t>assume that this is a one-time conversation</a:t>
            </a:r>
            <a:r>
              <a:rPr lang="en-US" sz="1800">
                <a:solidFill>
                  <a:schemeClr val="lt1"/>
                </a:solidFill>
                <a:latin typeface="Cabin"/>
                <a:ea typeface="Cabin"/>
                <a:cs typeface="Cabin"/>
                <a:sym typeface="Cabi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768096" y="318691"/>
            <a:ext cx="7290000" cy="14997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C0C0C"/>
              </a:buClr>
              <a:buSzPts val="3600"/>
              <a:buFont typeface="Cabin"/>
              <a:buNone/>
            </a:pPr>
            <a:r>
              <a:rPr lang="en-US" sz="3600" b="1" i="0" u="none" strike="noStrike" cap="none">
                <a:solidFill>
                  <a:srgbClr val="0C0C0C"/>
                </a:solidFill>
                <a:latin typeface="Cabin"/>
                <a:ea typeface="Cabin"/>
                <a:cs typeface="Cabin"/>
                <a:sym typeface="Cabin"/>
              </a:rPr>
              <a:t>HOW TO REFER</a:t>
            </a:r>
            <a:endParaRPr b="1"/>
          </a:p>
        </p:txBody>
      </p:sp>
      <p:pic>
        <p:nvPicPr>
          <p:cNvPr id="199" name="Shape 199" descr="Related image"/>
          <p:cNvPicPr preferRelativeResize="0"/>
          <p:nvPr/>
        </p:nvPicPr>
        <p:blipFill rotWithShape="1">
          <a:blip r:embed="rId3">
            <a:alphaModFix/>
          </a:blip>
          <a:srcRect/>
          <a:stretch/>
        </p:blipFill>
        <p:spPr>
          <a:xfrm>
            <a:off x="0" y="1818297"/>
            <a:ext cx="9144000" cy="7748337"/>
          </a:xfrm>
          <a:prstGeom prst="rect">
            <a:avLst/>
          </a:prstGeom>
          <a:noFill/>
          <a:ln>
            <a:noFill/>
          </a:ln>
        </p:spPr>
      </p:pic>
      <p:sp>
        <p:nvSpPr>
          <p:cNvPr id="200" name="Shape 200"/>
          <p:cNvSpPr txBox="1">
            <a:spLocks noGrp="1"/>
          </p:cNvSpPr>
          <p:nvPr>
            <p:ph type="body" idx="1"/>
          </p:nvPr>
        </p:nvSpPr>
        <p:spPr>
          <a:xfrm>
            <a:off x="0" y="1818297"/>
            <a:ext cx="9144000" cy="5848595"/>
          </a:xfrm>
          <a:prstGeom prst="rect">
            <a:avLst/>
          </a:prstGeom>
          <a:noFill/>
          <a:ln>
            <a:noFill/>
          </a:ln>
          <a:effectLst>
            <a:outerShdw blurRad="57150" dist="19050" dir="5400000" algn="bl" rotWithShape="0">
              <a:srgbClr val="000000">
                <a:alpha val="91000"/>
              </a:srgbClr>
            </a:outerShdw>
          </a:effectLst>
        </p:spPr>
        <p:txBody>
          <a:bodyPr spcFirstLastPara="1" wrap="square" lIns="45700" tIns="45700" rIns="45700" bIns="45700" anchor="t" anchorCtr="0">
            <a:noAutofit/>
          </a:bodyPr>
          <a:lstStyle/>
          <a:p>
            <a:pPr marL="91440" marR="0" lvl="0" indent="-177800" algn="l" rtl="0">
              <a:lnSpc>
                <a:spcPct val="90000"/>
              </a:lnSpc>
              <a:spcBef>
                <a:spcPts val="0"/>
              </a:spcBef>
              <a:spcAft>
                <a:spcPts val="0"/>
              </a:spcAft>
              <a:buClr>
                <a:schemeClr val="accent1"/>
              </a:buClr>
              <a:buSzPts val="2800"/>
              <a:buFont typeface="Questrial"/>
              <a:buChar char=" "/>
            </a:pPr>
            <a:r>
              <a:rPr lang="en-US" sz="2800" b="0" i="0" u="none" strike="noStrike" cap="none">
                <a:solidFill>
                  <a:schemeClr val="lt1"/>
                </a:solidFill>
                <a:latin typeface="Cabin"/>
                <a:ea typeface="Cabin"/>
                <a:cs typeface="Cabin"/>
                <a:sym typeface="Cabin"/>
              </a:rPr>
              <a:t>Explain that you are concerned, that you want to be supportive, and that there is wisdom in soliciting the help of someone with expertise.</a:t>
            </a:r>
            <a:endParaRPr/>
          </a:p>
          <a:p>
            <a:pPr marL="91440" marR="0" lvl="0" indent="-177800" algn="l" rtl="0">
              <a:lnSpc>
                <a:spcPct val="90000"/>
              </a:lnSpc>
              <a:spcBef>
                <a:spcPts val="1400"/>
              </a:spcBef>
              <a:spcAft>
                <a:spcPts val="0"/>
              </a:spcAft>
              <a:buClr>
                <a:schemeClr val="accent1"/>
              </a:buClr>
              <a:buSzPts val="2800"/>
              <a:buFont typeface="Questrial"/>
              <a:buChar char=" "/>
            </a:pPr>
            <a:r>
              <a:rPr lang="en-US" sz="2800" b="0" i="0" u="none" strike="noStrike" cap="none">
                <a:solidFill>
                  <a:schemeClr val="lt1"/>
                </a:solidFill>
                <a:latin typeface="Cabin"/>
                <a:ea typeface="Cabin"/>
                <a:cs typeface="Cabin"/>
                <a:sym typeface="Cabin"/>
              </a:rPr>
              <a:t>Give positive reasons for your referral. Try to point out the benefits of counseling and working toward behavior change or self-improvement.   </a:t>
            </a:r>
            <a:endParaRPr/>
          </a:p>
          <a:p>
            <a:pPr marL="91440" marR="0" lvl="0" indent="-177800" algn="l" rtl="0">
              <a:lnSpc>
                <a:spcPct val="90000"/>
              </a:lnSpc>
              <a:spcBef>
                <a:spcPts val="1400"/>
              </a:spcBef>
              <a:spcAft>
                <a:spcPts val="0"/>
              </a:spcAft>
              <a:buClr>
                <a:schemeClr val="accent1"/>
              </a:buClr>
              <a:buSzPts val="2800"/>
              <a:buFont typeface="Questrial"/>
              <a:buChar char=" "/>
            </a:pPr>
            <a:r>
              <a:rPr lang="en-US" sz="2800" b="0" i="0" u="none" strike="noStrike" cap="none">
                <a:solidFill>
                  <a:schemeClr val="lt1"/>
                </a:solidFill>
                <a:latin typeface="Cabin"/>
                <a:ea typeface="Cabin"/>
                <a:cs typeface="Cabin"/>
                <a:sym typeface="Cabin"/>
              </a:rPr>
              <a:t>Indicate that a counselor may help him or her work through the situation more effectively. </a:t>
            </a:r>
            <a:endParaRPr/>
          </a:p>
          <a:p>
            <a:pPr marL="91440" marR="0" lvl="0" indent="-177800" algn="l" rtl="0">
              <a:lnSpc>
                <a:spcPct val="90000"/>
              </a:lnSpc>
              <a:spcBef>
                <a:spcPts val="1400"/>
              </a:spcBef>
              <a:spcAft>
                <a:spcPts val="0"/>
              </a:spcAft>
              <a:buClr>
                <a:schemeClr val="accent1"/>
              </a:buClr>
              <a:buSzPts val="2800"/>
              <a:buFont typeface="Questrial"/>
              <a:buChar char=" "/>
            </a:pPr>
            <a:r>
              <a:rPr lang="en-US" sz="2800" b="0" i="0" u="none" strike="noStrike" cap="none">
                <a:solidFill>
                  <a:schemeClr val="lt1"/>
                </a:solidFill>
                <a:latin typeface="Cabin"/>
                <a:ea typeface="Cabin"/>
                <a:cs typeface="Cabin"/>
                <a:sym typeface="Cabin"/>
              </a:rPr>
              <a:t>Even suggesting an appointment just to “check it out” can make a difference.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33425" y="285775"/>
            <a:ext cx="85419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3200"/>
              <a:buFont typeface="Cabin"/>
              <a:buNone/>
            </a:pPr>
            <a:r>
              <a:rPr lang="en-US" sz="3200" b="1" i="0" u="none" strike="noStrike" cap="none">
                <a:solidFill>
                  <a:srgbClr val="0C0C0C"/>
                </a:solidFill>
                <a:latin typeface="Cabin"/>
                <a:ea typeface="Cabin"/>
                <a:cs typeface="Cabin"/>
                <a:sym typeface="Cabin"/>
              </a:rPr>
              <a:t>WHAT IF I GET A HESITANT OR NEGATIVE RESPONSE?</a:t>
            </a:r>
            <a:endParaRPr b="1"/>
          </a:p>
        </p:txBody>
      </p:sp>
      <p:pic>
        <p:nvPicPr>
          <p:cNvPr id="206" name="Shape 206" descr="Related image"/>
          <p:cNvPicPr preferRelativeResize="0"/>
          <p:nvPr/>
        </p:nvPicPr>
        <p:blipFill rotWithShape="1">
          <a:blip r:embed="rId3">
            <a:alphaModFix/>
          </a:blip>
          <a:srcRect/>
          <a:stretch/>
        </p:blipFill>
        <p:spPr>
          <a:xfrm>
            <a:off x="0" y="1611314"/>
            <a:ext cx="9144000" cy="5246686"/>
          </a:xfrm>
          <a:prstGeom prst="rect">
            <a:avLst/>
          </a:prstGeom>
          <a:noFill/>
          <a:ln>
            <a:noFill/>
          </a:ln>
        </p:spPr>
      </p:pic>
      <p:sp>
        <p:nvSpPr>
          <p:cNvPr id="207" name="Shape 207"/>
          <p:cNvSpPr txBox="1">
            <a:spLocks noGrp="1"/>
          </p:cNvSpPr>
          <p:nvPr>
            <p:ph type="body" idx="1"/>
          </p:nvPr>
        </p:nvSpPr>
        <p:spPr>
          <a:xfrm>
            <a:off x="3868614" y="1736726"/>
            <a:ext cx="5275386" cy="5279536"/>
          </a:xfrm>
          <a:prstGeom prst="rect">
            <a:avLst/>
          </a:prstGeom>
          <a:noFill/>
          <a:ln>
            <a:noFill/>
          </a:ln>
        </p:spPr>
        <p:txBody>
          <a:bodyPr spcFirstLastPara="1" wrap="square" lIns="45700" tIns="45700" rIns="45700" bIns="45700" anchor="t" anchorCtr="0">
            <a:noAutofit/>
          </a:bodyPr>
          <a:lstStyle/>
          <a:p>
            <a:pPr marL="91440" marR="0" lvl="0" indent="-203200" algn="l" rtl="0">
              <a:lnSpc>
                <a:spcPct val="90000"/>
              </a:lnSpc>
              <a:spcBef>
                <a:spcPts val="0"/>
              </a:spcBef>
              <a:spcAft>
                <a:spcPts val="0"/>
              </a:spcAft>
              <a:buClr>
                <a:schemeClr val="accent1"/>
              </a:buClr>
              <a:buSzPts val="3200"/>
              <a:buFont typeface="Questrial"/>
              <a:buChar char=" "/>
            </a:pPr>
            <a:r>
              <a:rPr lang="en-US" sz="3200" b="0" i="0" u="none" strike="noStrike" cap="none" dirty="0">
                <a:solidFill>
                  <a:schemeClr val="dk1"/>
                </a:solidFill>
                <a:latin typeface="Cabin"/>
                <a:ea typeface="Cabin"/>
                <a:cs typeface="Cabin"/>
                <a:sym typeface="Cabin"/>
              </a:rPr>
              <a:t>Ask why they object to seeing a counselor.  Respond to those concerns</a:t>
            </a:r>
            <a:endParaRPr dirty="0"/>
          </a:p>
          <a:p>
            <a:pPr marL="91440" marR="0" lvl="0" indent="-203200" algn="l" rtl="0">
              <a:lnSpc>
                <a:spcPct val="90000"/>
              </a:lnSpc>
              <a:spcBef>
                <a:spcPts val="1400"/>
              </a:spcBef>
              <a:spcAft>
                <a:spcPts val="0"/>
              </a:spcAft>
              <a:buClr>
                <a:schemeClr val="accent1"/>
              </a:buClr>
              <a:buSzPts val="3200"/>
              <a:buFont typeface="Questrial"/>
              <a:buChar char=" "/>
            </a:pPr>
            <a:r>
              <a:rPr lang="en-US" sz="3200" b="0" i="0" u="none" strike="noStrike" cap="none" dirty="0">
                <a:solidFill>
                  <a:schemeClr val="dk1"/>
                </a:solidFill>
                <a:latin typeface="Cabin"/>
                <a:ea typeface="Cabin"/>
                <a:cs typeface="Cabin"/>
                <a:sym typeface="Cabin"/>
              </a:rPr>
              <a:t>Encourage a one-time visit,</a:t>
            </a:r>
            <a:endParaRPr dirty="0"/>
          </a:p>
          <a:p>
            <a:pPr marL="265176" marR="0" lvl="1" indent="-177800" algn="l" rtl="0">
              <a:lnSpc>
                <a:spcPct val="90000"/>
              </a:lnSpc>
              <a:spcBef>
                <a:spcPts val="400"/>
              </a:spcBef>
              <a:spcAft>
                <a:spcPts val="0"/>
              </a:spcAft>
              <a:buClr>
                <a:schemeClr val="accent1"/>
              </a:buClr>
              <a:buSzPts val="2800"/>
              <a:buFont typeface="Noto Sans Symbols"/>
              <a:buChar char="•"/>
            </a:pPr>
            <a:r>
              <a:rPr lang="en-US" sz="2800" b="0" i="0" u="none" strike="noStrike" cap="none" dirty="0">
                <a:solidFill>
                  <a:schemeClr val="dk1"/>
                </a:solidFill>
                <a:latin typeface="Cabin"/>
                <a:ea typeface="Cabin"/>
                <a:cs typeface="Cabin"/>
                <a:sym typeface="Cabin"/>
              </a:rPr>
              <a:t>“And if you don’t see any potential benefit from seeing the counselor again, you don’t have to schedule a second.” </a:t>
            </a:r>
            <a:endParaRPr dirty="0"/>
          </a:p>
          <a:p>
            <a:pPr marL="91440" marR="0" lvl="0" indent="-203200" algn="l" rtl="0">
              <a:lnSpc>
                <a:spcPct val="90000"/>
              </a:lnSpc>
              <a:spcBef>
                <a:spcPts val="1600"/>
              </a:spcBef>
              <a:spcAft>
                <a:spcPts val="0"/>
              </a:spcAft>
              <a:buClr>
                <a:schemeClr val="accent1"/>
              </a:buClr>
              <a:buSzPts val="3200"/>
              <a:buFont typeface="Questrial"/>
              <a:buChar char=" "/>
            </a:pPr>
            <a:r>
              <a:rPr lang="en-US" sz="3200" b="0" i="0" u="none" strike="noStrike" cap="none" dirty="0">
                <a:solidFill>
                  <a:schemeClr val="dk1"/>
                </a:solidFill>
                <a:latin typeface="Cabin"/>
                <a:ea typeface="Cabin"/>
                <a:cs typeface="Cabin"/>
                <a:sym typeface="Cabin"/>
              </a:rPr>
              <a:t>Ask, “What have you got to lose?”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09750" y="348250"/>
            <a:ext cx="8805000" cy="1116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3959"/>
              <a:buFont typeface="Cabin"/>
              <a:buNone/>
            </a:pPr>
            <a:r>
              <a:rPr lang="en-US" sz="3600" b="1" i="0" u="none" strike="noStrike" cap="none">
                <a:solidFill>
                  <a:srgbClr val="0C0C0C"/>
                </a:solidFill>
                <a:latin typeface="Cabin"/>
                <a:ea typeface="Cabin"/>
                <a:cs typeface="Cabin"/>
                <a:sym typeface="Cabin"/>
              </a:rPr>
              <a:t>WHAT IF A DEPRESSED, BUT NON-SUICIDAL, PERSON REFUSES HELP?</a:t>
            </a:r>
            <a:endParaRPr sz="3600" b="1" i="0" u="none" strike="noStrike" cap="none">
              <a:solidFill>
                <a:srgbClr val="0C0C0C"/>
              </a:solidFill>
              <a:latin typeface="Cabin"/>
              <a:ea typeface="Cabin"/>
              <a:cs typeface="Cabin"/>
              <a:sym typeface="Cabin"/>
            </a:endParaRPr>
          </a:p>
        </p:txBody>
      </p:sp>
      <p:pic>
        <p:nvPicPr>
          <p:cNvPr id="214" name="Shape 214" descr="Related image"/>
          <p:cNvPicPr preferRelativeResize="0"/>
          <p:nvPr/>
        </p:nvPicPr>
        <p:blipFill rotWithShape="1">
          <a:blip r:embed="rId3">
            <a:alphaModFix/>
          </a:blip>
          <a:srcRect/>
          <a:stretch/>
        </p:blipFill>
        <p:spPr>
          <a:xfrm>
            <a:off x="-1" y="1815370"/>
            <a:ext cx="9224507" cy="5165725"/>
          </a:xfrm>
          <a:prstGeom prst="rect">
            <a:avLst/>
          </a:prstGeom>
          <a:noFill/>
          <a:ln>
            <a:noFill/>
          </a:ln>
        </p:spPr>
      </p:pic>
      <p:sp>
        <p:nvSpPr>
          <p:cNvPr id="215" name="Shape 215"/>
          <p:cNvSpPr txBox="1">
            <a:spLocks noGrp="1"/>
          </p:cNvSpPr>
          <p:nvPr>
            <p:ph type="body" idx="1"/>
          </p:nvPr>
        </p:nvSpPr>
        <p:spPr>
          <a:xfrm>
            <a:off x="279400" y="1922463"/>
            <a:ext cx="8472488" cy="4516437"/>
          </a:xfrm>
          <a:prstGeom prst="rect">
            <a:avLst/>
          </a:prstGeom>
          <a:noFill/>
          <a:ln>
            <a:noFill/>
          </a:ln>
        </p:spPr>
        <p:txBody>
          <a:bodyPr spcFirstLastPara="1" wrap="square" lIns="45700" tIns="45700" rIns="45700" bIns="45700" anchor="t" anchorCtr="0">
            <a:noAutofit/>
          </a:bodyPr>
          <a:lstStyle/>
          <a:p>
            <a:pPr marL="91440" marR="0" lvl="0" indent="-152400" algn="l" rtl="0">
              <a:lnSpc>
                <a:spcPct val="90000"/>
              </a:lnSpc>
              <a:spcBef>
                <a:spcPts val="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Convey your ongoing concern and your willingness to offer support in the future.    </a:t>
            </a:r>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The person might not want to burden you.  </a:t>
            </a:r>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a:solidFill>
                <a:schemeClr val="dk1"/>
              </a:solidFill>
              <a:latin typeface="Cabin"/>
              <a:ea typeface="Cabin"/>
              <a:cs typeface="Cabin"/>
              <a:sym typeface="Cabin"/>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The person may prefer to talk a friend or family member rather than a counselor.  </a:t>
            </a:r>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In any of these cases, follow-up in the coming days.  </a:t>
            </a:r>
            <a:endParaRPr sz="24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05425" y="365125"/>
            <a:ext cx="8857500" cy="111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C0C0C"/>
              </a:buClr>
              <a:buSzPts val="3600"/>
              <a:buFont typeface="Cabin"/>
              <a:buNone/>
            </a:pPr>
            <a:r>
              <a:rPr lang="en-US" sz="3600" b="1" i="0" u="none" strike="noStrike" cap="none">
                <a:solidFill>
                  <a:srgbClr val="0C0C0C"/>
                </a:solidFill>
                <a:latin typeface="Cabin"/>
                <a:ea typeface="Cabin"/>
                <a:cs typeface="Cabin"/>
                <a:sym typeface="Cabin"/>
              </a:rPr>
              <a:t>WHAT IF A SUICIDAL </a:t>
            </a:r>
            <a:endParaRPr sz="3600" b="1" i="0" u="none" strike="noStrike" cap="none">
              <a:solidFill>
                <a:srgbClr val="0C0C0C"/>
              </a:solidFill>
              <a:latin typeface="Cabin"/>
              <a:ea typeface="Cabin"/>
              <a:cs typeface="Cabin"/>
              <a:sym typeface="Cabin"/>
            </a:endParaRPr>
          </a:p>
          <a:p>
            <a:pPr marL="0" marR="0" lvl="0" indent="0" algn="ctr" rtl="0">
              <a:lnSpc>
                <a:spcPct val="80000"/>
              </a:lnSpc>
              <a:spcBef>
                <a:spcPts val="0"/>
              </a:spcBef>
              <a:spcAft>
                <a:spcPts val="0"/>
              </a:spcAft>
              <a:buClr>
                <a:srgbClr val="0C0C0C"/>
              </a:buClr>
              <a:buSzPts val="3600"/>
              <a:buFont typeface="Cabin"/>
              <a:buNone/>
            </a:pPr>
            <a:r>
              <a:rPr lang="en-US" sz="3600" b="1" i="0" u="none" strike="noStrike" cap="none">
                <a:solidFill>
                  <a:srgbClr val="0C0C0C"/>
                </a:solidFill>
                <a:latin typeface="Cabin"/>
                <a:ea typeface="Cabin"/>
                <a:cs typeface="Cabin"/>
                <a:sym typeface="Cabin"/>
              </a:rPr>
              <a:t>PERSON REFUSES HELP?</a:t>
            </a:r>
            <a:endParaRPr b="1"/>
          </a:p>
        </p:txBody>
      </p:sp>
      <p:sp>
        <p:nvSpPr>
          <p:cNvPr id="222" name="Shape 222"/>
          <p:cNvSpPr txBox="1">
            <a:spLocks noGrp="1"/>
          </p:cNvSpPr>
          <p:nvPr>
            <p:ph type="body" idx="1"/>
          </p:nvPr>
        </p:nvSpPr>
        <p:spPr>
          <a:xfrm>
            <a:off x="279400" y="1481138"/>
            <a:ext cx="8472488" cy="4748212"/>
          </a:xfrm>
          <a:prstGeom prst="rect">
            <a:avLst/>
          </a:prstGeom>
          <a:noFill/>
          <a:ln>
            <a:noFill/>
          </a:ln>
        </p:spPr>
        <p:txBody>
          <a:bodyPr spcFirstLastPara="1" wrap="square" lIns="45700" tIns="45700" rIns="45700" bIns="45700" anchor="t" anchorCtr="0">
            <a:noAutofit/>
          </a:bodyPr>
          <a:lstStyle/>
          <a:p>
            <a:pPr marL="91440" marR="0" lvl="0" indent="-177800" algn="l" rtl="0">
              <a:lnSpc>
                <a:spcPct val="80000"/>
              </a:lnSpc>
              <a:spcBef>
                <a:spcPts val="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Explain that you are deeply concerned by what they have shared with you.</a:t>
            </a:r>
            <a:endParaRPr/>
          </a:p>
          <a:p>
            <a:pPr marL="91440" marR="0" lvl="0" indent="-177800" algn="l" rtl="0">
              <a:lnSpc>
                <a:spcPct val="80000"/>
              </a:lnSpc>
              <a:spcBef>
                <a:spcPts val="140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State that you cannot, in good conscience, leave them alone after this conversation.</a:t>
            </a:r>
            <a:endParaRPr/>
          </a:p>
          <a:p>
            <a:pPr marL="91440" marR="0" lvl="0" indent="-177800" algn="l" rtl="0">
              <a:lnSpc>
                <a:spcPct val="80000"/>
              </a:lnSpc>
              <a:spcBef>
                <a:spcPts val="140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Explain that because you care so much about the other person that you are going to need to take steps to keep them safe.</a:t>
            </a:r>
            <a:endParaRPr/>
          </a:p>
          <a:p>
            <a:pPr marL="91440" marR="0" lvl="0" indent="-177800" algn="l" rtl="0">
              <a:lnSpc>
                <a:spcPct val="80000"/>
              </a:lnSpc>
              <a:spcBef>
                <a:spcPts val="140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Offer to take the person to the nearest hospital emergency room for a professional assessment; or call 911, go directly to social work, tell their parents.  Do something!!!!</a:t>
            </a:r>
            <a:endParaRPr sz="2800" b="0" i="0" u="none" strike="noStrike" cap="none">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1776413" y="2695575"/>
            <a:ext cx="5421312" cy="914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6000"/>
              <a:buFont typeface="Noto Sans Symbols"/>
              <a:buNone/>
            </a:pPr>
            <a:r>
              <a:rPr lang="en-US" sz="6000" b="1">
                <a:solidFill>
                  <a:schemeClr val="dk1"/>
                </a:solidFill>
                <a:latin typeface="Cabin"/>
                <a:ea typeface="Cabin"/>
                <a:cs typeface="Cabin"/>
                <a:sym typeface="Cabin"/>
              </a:rPr>
              <a:t>SCENARIOS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200025" y="727075"/>
            <a:ext cx="8943975" cy="5826125"/>
          </a:xfrm>
          <a:prstGeom prst="rect">
            <a:avLst/>
          </a:prstGeom>
          <a:noFill/>
          <a:ln>
            <a:noFill/>
          </a:ln>
        </p:spPr>
        <p:txBody>
          <a:bodyPr spcFirstLastPara="1" wrap="square" lIns="45700" tIns="45700" rIns="45700" bIns="45700" anchor="t" anchorCtr="0">
            <a:noAutofit/>
          </a:bodyPr>
          <a:lstStyle/>
          <a:p>
            <a:pPr marL="91440" marR="0" lvl="0" indent="-91440" algn="l" rtl="0">
              <a:lnSpc>
                <a:spcPct val="80000"/>
              </a:lnSpc>
              <a:spcBef>
                <a:spcPts val="0"/>
              </a:spcBef>
              <a:spcAft>
                <a:spcPts val="0"/>
              </a:spcAft>
              <a:buClr>
                <a:schemeClr val="accent1"/>
              </a:buClr>
              <a:buSzPts val="2800"/>
              <a:buFont typeface="Noto Sans Symbols"/>
              <a:buNone/>
            </a:pPr>
            <a:r>
              <a:rPr lang="en-US" sz="2800" b="0" i="0" u="none" strike="noStrike" cap="none" dirty="0">
                <a:solidFill>
                  <a:schemeClr val="dk1"/>
                </a:solidFill>
                <a:latin typeface="Cabin"/>
                <a:ea typeface="Cabin"/>
                <a:cs typeface="Cabin"/>
                <a:sym typeface="Cabin"/>
              </a:rPr>
              <a:t>Setting the Tone:</a:t>
            </a:r>
            <a:endParaRPr sz="2800" b="1" i="0" u="none" strike="noStrike" cap="none" dirty="0">
              <a:solidFill>
                <a:schemeClr val="dk1"/>
              </a:solidFill>
              <a:latin typeface="Cabin"/>
              <a:ea typeface="Cabin"/>
              <a:cs typeface="Cabin"/>
              <a:sym typeface="Cabin"/>
            </a:endParaRPr>
          </a:p>
          <a:p>
            <a:pPr marL="91440" marR="0" lvl="0" indent="-91440" algn="l" rtl="0">
              <a:lnSpc>
                <a:spcPct val="110000"/>
              </a:lnSpc>
              <a:spcBef>
                <a:spcPts val="1400"/>
              </a:spcBef>
              <a:spcAft>
                <a:spcPts val="0"/>
              </a:spcAft>
              <a:buClr>
                <a:schemeClr val="accent1"/>
              </a:buClr>
              <a:buSzPts val="2800"/>
              <a:buFont typeface="Noto Sans Symbols"/>
              <a:buNone/>
            </a:pPr>
            <a:r>
              <a:rPr lang="en-US" sz="2800" b="1" i="0" u="none" strike="noStrike" cap="none" dirty="0">
                <a:solidFill>
                  <a:schemeClr val="dk1"/>
                </a:solidFill>
                <a:latin typeface="Cabin"/>
                <a:ea typeface="Cabin"/>
                <a:cs typeface="Cabin"/>
                <a:sym typeface="Cabin"/>
              </a:rPr>
              <a:t> </a:t>
            </a:r>
            <a:r>
              <a:rPr lang="en-US" sz="2800" b="0" i="0" u="none" strike="noStrike" cap="none" dirty="0">
                <a:solidFill>
                  <a:schemeClr val="dk1"/>
                </a:solidFill>
                <a:latin typeface="Cabin"/>
                <a:ea typeface="Cabin"/>
                <a:cs typeface="Cabin"/>
                <a:sym typeface="Cabin"/>
              </a:rPr>
              <a:t>This presentation is meant to promote thought and discussion.  I recognize that the sensitive or personally-relevant material presented may generate an emotional reaction for you and the participants around you.  Therefore, I ask that you remain mindful of these sensitivities.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800"/>
              <a:buFont typeface="Cabin"/>
              <a:buNone/>
            </a:pPr>
            <a:r>
              <a:rPr lang="en-US" sz="4800" b="0" i="0" u="none" strike="noStrike" cap="none">
                <a:solidFill>
                  <a:srgbClr val="0C0C0C"/>
                </a:solidFill>
                <a:latin typeface="Cabin"/>
                <a:ea typeface="Cabin"/>
                <a:cs typeface="Cabin"/>
                <a:sym typeface="Cabin"/>
              </a:rPr>
              <a:t>THREE ROLE PLAYS</a:t>
            </a:r>
            <a:endParaRPr/>
          </a:p>
        </p:txBody>
      </p:sp>
      <p:sp>
        <p:nvSpPr>
          <p:cNvPr id="233" name="Shape 233"/>
          <p:cNvSpPr txBox="1">
            <a:spLocks noGrp="1"/>
          </p:cNvSpPr>
          <p:nvPr>
            <p:ph type="body" idx="1"/>
          </p:nvPr>
        </p:nvSpPr>
        <p:spPr>
          <a:xfrm>
            <a:off x="628650" y="1981200"/>
            <a:ext cx="7543800" cy="4876800"/>
          </a:xfrm>
          <a:prstGeom prst="rect">
            <a:avLst/>
          </a:prstGeom>
          <a:noFill/>
          <a:ln>
            <a:noFill/>
          </a:ln>
        </p:spPr>
        <p:txBody>
          <a:bodyPr spcFirstLastPara="1" wrap="square" lIns="45700" tIns="45700" rIns="45700" bIns="45700" anchor="t" anchorCtr="0">
            <a:noAutofit/>
          </a:bodyPr>
          <a:lstStyle/>
          <a:p>
            <a:pPr marL="91440" marR="0" lvl="0" indent="-127000" algn="l" rtl="0">
              <a:lnSpc>
                <a:spcPct val="90000"/>
              </a:lnSpc>
              <a:spcBef>
                <a:spcPts val="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Spread out, if possible.</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Three rounds with approximately 5 minutes of role-play for each scenario.</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One person is the depressed person, one person is stepping up out of concern, and one person is the observer.</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Rotate roles after each scenario.</a:t>
            </a:r>
            <a:r>
              <a:rPr lang="en-US" sz="2000" b="1" i="0" u="none" strike="noStrike" cap="none">
                <a:solidFill>
                  <a:schemeClr val="dk1"/>
                </a:solidFill>
                <a:latin typeface="Questrial"/>
                <a:ea typeface="Questrial"/>
                <a:cs typeface="Questrial"/>
                <a:sym typeface="Quest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568325" y="723900"/>
            <a:ext cx="7148513" cy="990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3200"/>
              <a:buFont typeface="Cabin"/>
              <a:buNone/>
            </a:pPr>
            <a:r>
              <a:rPr lang="en-US" sz="3200" b="0" i="0" u="none" strike="noStrike" cap="none">
                <a:solidFill>
                  <a:srgbClr val="0C0C0C"/>
                </a:solidFill>
                <a:latin typeface="Cabin"/>
                <a:ea typeface="Cabin"/>
                <a:cs typeface="Cabin"/>
                <a:sym typeface="Cabin"/>
              </a:rPr>
              <a:t>SCRIPT FOR INTERVENTION:</a:t>
            </a:r>
            <a:endParaRPr sz="4400" b="0" i="0" u="none" strike="noStrike" cap="none">
              <a:solidFill>
                <a:srgbClr val="0C0C0C"/>
              </a:solidFill>
              <a:latin typeface="Cabin"/>
              <a:ea typeface="Cabin"/>
              <a:cs typeface="Cabin"/>
              <a:sym typeface="Cabin"/>
            </a:endParaRPr>
          </a:p>
        </p:txBody>
      </p:sp>
      <p:sp>
        <p:nvSpPr>
          <p:cNvPr id="239" name="Shape 239"/>
          <p:cNvSpPr txBox="1">
            <a:spLocks noGrp="1"/>
          </p:cNvSpPr>
          <p:nvPr>
            <p:ph type="body" idx="1"/>
          </p:nvPr>
        </p:nvSpPr>
        <p:spPr>
          <a:xfrm>
            <a:off x="568325" y="2362200"/>
            <a:ext cx="7977798" cy="3733800"/>
          </a:xfrm>
          <a:prstGeom prst="rect">
            <a:avLst/>
          </a:prstGeom>
          <a:noFill/>
          <a:ln>
            <a:noFill/>
          </a:ln>
        </p:spPr>
        <p:txBody>
          <a:bodyPr spcFirstLastPara="1" wrap="square" lIns="45700" tIns="45700" rIns="45700" bIns="45700" anchor="t" anchorCtr="0">
            <a:noAutofit/>
          </a:bodyPr>
          <a:lstStyle/>
          <a:p>
            <a:pPr marL="91440" marR="0" lvl="0" indent="-127000" algn="l" rtl="0">
              <a:lnSpc>
                <a:spcPct val="90000"/>
              </a:lnSpc>
              <a:spcBef>
                <a:spcPts val="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I CARE </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I SEE </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I FEEL </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I WONDER </a:t>
            </a:r>
            <a:endParaRPr/>
          </a:p>
          <a:p>
            <a:pPr marL="91440" marR="0" lvl="0" indent="-127000" algn="l" rtl="0">
              <a:lnSpc>
                <a:spcPct val="90000"/>
              </a:lnSpc>
              <a:spcBef>
                <a:spcPts val="1400"/>
              </a:spcBef>
              <a:spcAft>
                <a:spcPts val="0"/>
              </a:spcAft>
              <a:buClr>
                <a:schemeClr val="accent1"/>
              </a:buClr>
              <a:buSzPts val="2000"/>
              <a:buFont typeface="Questrial"/>
              <a:buChar char=" "/>
            </a:pPr>
            <a:r>
              <a:rPr lang="en-US" sz="2000" b="0" i="0" u="none" strike="noStrike" cap="none">
                <a:solidFill>
                  <a:schemeClr val="dk1"/>
                </a:solidFill>
                <a:latin typeface="Cabin"/>
                <a:ea typeface="Cabin"/>
                <a:cs typeface="Cabin"/>
                <a:sym typeface="Cabin"/>
              </a:rPr>
              <a:t>I WILL </a:t>
            </a:r>
            <a:endParaRPr/>
          </a:p>
          <a:p>
            <a:pPr marL="91440" marR="0" lvl="0" indent="-177800" algn="l" rtl="0">
              <a:lnSpc>
                <a:spcPct val="90000"/>
              </a:lnSpc>
              <a:spcBef>
                <a:spcPts val="140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Repeat (1) the evidence, (2) your concern, and (3) that you feel strongly that they need to seek help</a:t>
            </a:r>
            <a:endParaRPr/>
          </a:p>
          <a:p>
            <a:pPr marL="91440" marR="0" lvl="0" indent="0" algn="l" rtl="0">
              <a:lnSpc>
                <a:spcPct val="90000"/>
              </a:lnSpc>
              <a:spcBef>
                <a:spcPts val="1400"/>
              </a:spcBef>
              <a:spcAft>
                <a:spcPts val="0"/>
              </a:spcAft>
              <a:buClr>
                <a:schemeClr val="accent1"/>
              </a:buClr>
              <a:buSzPts val="2000"/>
              <a:buFont typeface="Questrial"/>
              <a:buNone/>
            </a:pPr>
            <a:endParaRPr sz="2000" b="0" i="0" u="none" strike="noStrike" cap="none">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000"/>
              <a:buFont typeface="Questrial"/>
              <a:buNone/>
            </a:pPr>
            <a:endParaRPr sz="2000" b="0" i="0" u="none" strike="noStrike" cap="none">
              <a:solidFill>
                <a:schemeClr val="dk1"/>
              </a:solidFill>
              <a:latin typeface="Cabin"/>
              <a:ea typeface="Cabin"/>
              <a:cs typeface="Cabin"/>
              <a:sym typeface="Cabin"/>
            </a:endParaRPr>
          </a:p>
          <a:p>
            <a:pPr marL="91440" marR="0" lvl="0" indent="0" algn="l" rtl="0">
              <a:lnSpc>
                <a:spcPct val="90000"/>
              </a:lnSpc>
              <a:spcBef>
                <a:spcPts val="1400"/>
              </a:spcBef>
              <a:spcAft>
                <a:spcPts val="0"/>
              </a:spcAft>
              <a:buClr>
                <a:schemeClr val="accent1"/>
              </a:buClr>
              <a:buSzPts val="2000"/>
              <a:buFont typeface="Questrial"/>
              <a:buNone/>
            </a:pPr>
            <a:endParaRPr sz="2000" b="0" i="0" u="none" strike="noStrike" cap="none">
              <a:solidFill>
                <a:schemeClr val="dk1"/>
              </a:solidFill>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3240"/>
              <a:buFont typeface="Cabin"/>
              <a:buNone/>
            </a:pPr>
            <a:r>
              <a:rPr lang="en-US" sz="3240" b="1" i="0" u="none" strike="noStrike" cap="none">
                <a:solidFill>
                  <a:srgbClr val="0C0C0C"/>
                </a:solidFill>
                <a:latin typeface="Cabin"/>
                <a:ea typeface="Cabin"/>
                <a:cs typeface="Cabin"/>
                <a:sym typeface="Cabin"/>
              </a:rPr>
              <a:t>DEBRIEFING EACH ROLE PLAY: 5 MINUTES</a:t>
            </a:r>
            <a:br>
              <a:rPr lang="en-US" sz="3959" b="0" i="0" u="none" strike="noStrike" cap="none">
                <a:solidFill>
                  <a:srgbClr val="0C0C0C"/>
                </a:solidFill>
                <a:latin typeface="Cabin"/>
                <a:ea typeface="Cabin"/>
                <a:cs typeface="Cabin"/>
                <a:sym typeface="Cabin"/>
              </a:rPr>
            </a:br>
            <a:endParaRPr sz="3959" b="0" i="0" u="none" strike="noStrike" cap="none">
              <a:solidFill>
                <a:srgbClr val="0C0C0C"/>
              </a:solidFill>
              <a:latin typeface="Cabin"/>
              <a:ea typeface="Cabin"/>
              <a:cs typeface="Cabin"/>
              <a:sym typeface="Cabin"/>
            </a:endParaRPr>
          </a:p>
        </p:txBody>
      </p:sp>
      <p:sp>
        <p:nvSpPr>
          <p:cNvPr id="245" name="Shape 245"/>
          <p:cNvSpPr txBox="1">
            <a:spLocks noGrp="1"/>
          </p:cNvSpPr>
          <p:nvPr>
            <p:ph type="body" idx="1"/>
          </p:nvPr>
        </p:nvSpPr>
        <p:spPr>
          <a:xfrm>
            <a:off x="628650" y="1417638"/>
            <a:ext cx="7886700" cy="5392737"/>
          </a:xfrm>
          <a:prstGeom prst="rect">
            <a:avLst/>
          </a:prstGeom>
          <a:noFill/>
          <a:ln>
            <a:noFill/>
          </a:ln>
        </p:spPr>
        <p:txBody>
          <a:bodyPr spcFirstLastPara="1" wrap="square" lIns="45700" tIns="45700" rIns="45700" bIns="45700" anchor="t" anchorCtr="0">
            <a:noAutofit/>
          </a:bodyPr>
          <a:lstStyle/>
          <a:p>
            <a:pPr marL="91440" marR="0" lvl="0" indent="-152400" algn="l" rtl="0">
              <a:lnSpc>
                <a:spcPct val="90000"/>
              </a:lnSpc>
              <a:spcBef>
                <a:spcPts val="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Between scenarios, you will debrief the role play in the following way:</a:t>
            </a:r>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For the intervener: How did it feel to step up?  What did you say/do that you thought was effective?  Was there anything that you would have done a bit differently if you were to do this role play again? </a:t>
            </a:r>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For the depressed student: How did it feel to be helped? What was particularly helpful?  What might have helped to make this exchange even more helpful? </a:t>
            </a:r>
            <a:endParaRPr/>
          </a:p>
          <a:p>
            <a:pPr marL="91440" marR="0" lvl="0" indent="-152400" algn="l" rtl="0">
              <a:lnSpc>
                <a:spcPct val="90000"/>
              </a:lnSpc>
              <a:spcBef>
                <a:spcPts val="1400"/>
              </a:spcBef>
              <a:spcAft>
                <a:spcPts val="0"/>
              </a:spcAft>
              <a:buClr>
                <a:schemeClr val="accent1"/>
              </a:buClr>
              <a:buSzPts val="2400"/>
              <a:buFont typeface="Questrial"/>
              <a:buChar char=" "/>
            </a:pPr>
            <a:r>
              <a:rPr lang="en-US" sz="2400" b="0" i="0" u="none" strike="noStrike" cap="none">
                <a:solidFill>
                  <a:schemeClr val="dk1"/>
                </a:solidFill>
                <a:latin typeface="Cabin"/>
                <a:ea typeface="Cabin"/>
                <a:cs typeface="Cabin"/>
                <a:sym typeface="Cabin"/>
              </a:rPr>
              <a:t>For the observer: What did you see/hear that you thought was helpful?  Is there anything else that might have made this exchange even more helpful?</a:t>
            </a:r>
            <a:endParaRPr/>
          </a:p>
          <a:p>
            <a:pPr marL="91440" marR="0" lvl="0" indent="0" algn="l" rtl="0">
              <a:lnSpc>
                <a:spcPct val="90000"/>
              </a:lnSpc>
              <a:spcBef>
                <a:spcPts val="1400"/>
              </a:spcBef>
              <a:spcAft>
                <a:spcPts val="0"/>
              </a:spcAft>
              <a:buClr>
                <a:schemeClr val="accent1"/>
              </a:buClr>
              <a:buSzPts val="2400"/>
              <a:buFont typeface="Questrial"/>
              <a:buNone/>
            </a:pPr>
            <a:endParaRPr sz="24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811213" y="274638"/>
            <a:ext cx="6846887" cy="79216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0" i="0" u="none" strike="noStrike" cap="none">
                <a:solidFill>
                  <a:srgbClr val="0C0C0C"/>
                </a:solidFill>
                <a:latin typeface="Cabin"/>
                <a:ea typeface="Cabin"/>
                <a:cs typeface="Cabin"/>
                <a:sym typeface="Cabin"/>
              </a:rPr>
              <a:t>SCENARIO #1</a:t>
            </a:r>
            <a:endParaRPr/>
          </a:p>
        </p:txBody>
      </p:sp>
      <p:sp>
        <p:nvSpPr>
          <p:cNvPr id="251" name="Shape 251"/>
          <p:cNvSpPr txBox="1">
            <a:spLocks noGrp="1"/>
          </p:cNvSpPr>
          <p:nvPr>
            <p:ph type="body" idx="1"/>
          </p:nvPr>
        </p:nvSpPr>
        <p:spPr>
          <a:xfrm>
            <a:off x="811213" y="1249363"/>
            <a:ext cx="7018337" cy="5202237"/>
          </a:xfrm>
          <a:prstGeom prst="rect">
            <a:avLst/>
          </a:prstGeom>
          <a:noFill/>
          <a:ln>
            <a:noFill/>
          </a:ln>
        </p:spPr>
        <p:txBody>
          <a:bodyPr spcFirstLastPara="1" wrap="square" lIns="45700" tIns="45700" rIns="45700" bIns="45700" anchor="t" anchorCtr="0">
            <a:noAutofit/>
          </a:bodyPr>
          <a:lstStyle/>
          <a:p>
            <a:pPr marL="91440" marR="0" lvl="0" indent="-91440" algn="l" rtl="0">
              <a:lnSpc>
                <a:spcPct val="110000"/>
              </a:lnSpc>
              <a:spcBef>
                <a:spcPts val="0"/>
              </a:spcBef>
              <a:spcAft>
                <a:spcPts val="0"/>
              </a:spcAft>
              <a:buClr>
                <a:schemeClr val="accent1"/>
              </a:buClr>
              <a:buSzPts val="2800"/>
              <a:buFont typeface="Noto Sans Symbols"/>
              <a:buNone/>
            </a:pPr>
            <a:r>
              <a:rPr lang="en-US" sz="2800" b="0" i="0" u="none" strike="noStrike" cap="none" dirty="0">
                <a:solidFill>
                  <a:schemeClr val="dk1"/>
                </a:solidFill>
                <a:latin typeface="Cabin"/>
                <a:ea typeface="Cabin"/>
                <a:cs typeface="Cabin"/>
                <a:sym typeface="Cabin"/>
              </a:rPr>
              <a:t>  Your friend’s parents are getting divorced, and their mom recently told them that they’re selling the house they grew up in.  You’ve heard them crying a number of times, and their have been drinking a lot more than usual.  They seem irritable a lot of the time and wrestles with insomnia.  They have made comments that their to blame for their parents’ struggles, and said that it would be better if they weren’t around.  What do you do?</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11213" y="274638"/>
            <a:ext cx="6846887" cy="79216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0" i="0" u="none" strike="noStrike" cap="none">
                <a:solidFill>
                  <a:srgbClr val="0C0C0C"/>
                </a:solidFill>
                <a:latin typeface="Cabin"/>
                <a:ea typeface="Cabin"/>
                <a:cs typeface="Cabin"/>
                <a:sym typeface="Cabin"/>
              </a:rPr>
              <a:t>SCENARIO #2</a:t>
            </a:r>
            <a:endParaRPr/>
          </a:p>
        </p:txBody>
      </p:sp>
      <p:sp>
        <p:nvSpPr>
          <p:cNvPr id="257" name="Shape 257"/>
          <p:cNvSpPr txBox="1">
            <a:spLocks noGrp="1"/>
          </p:cNvSpPr>
          <p:nvPr>
            <p:ph type="body" idx="1"/>
          </p:nvPr>
        </p:nvSpPr>
        <p:spPr>
          <a:xfrm>
            <a:off x="811213" y="1249363"/>
            <a:ext cx="7018337" cy="5202237"/>
          </a:xfrm>
          <a:prstGeom prst="rect">
            <a:avLst/>
          </a:prstGeom>
          <a:noFill/>
          <a:ln>
            <a:noFill/>
          </a:ln>
        </p:spPr>
        <p:txBody>
          <a:bodyPr spcFirstLastPara="1" wrap="square" lIns="45700" tIns="45700" rIns="45700" bIns="45700" anchor="t" anchorCtr="0">
            <a:noAutofit/>
          </a:bodyPr>
          <a:lstStyle/>
          <a:p>
            <a:pPr marL="91440" marR="0" lvl="0" indent="-91440" algn="l" rtl="0">
              <a:lnSpc>
                <a:spcPct val="100000"/>
              </a:lnSpc>
              <a:spcBef>
                <a:spcPts val="0"/>
              </a:spcBef>
              <a:spcAft>
                <a:spcPts val="0"/>
              </a:spcAft>
              <a:buClr>
                <a:schemeClr val="accent1"/>
              </a:buClr>
              <a:buSzPts val="2000"/>
              <a:buFont typeface="Noto Sans Symbols"/>
              <a:buNone/>
            </a:pPr>
            <a:r>
              <a:rPr lang="en-US" sz="2000" b="0" i="0" u="none" strike="noStrike" cap="none">
                <a:solidFill>
                  <a:schemeClr val="dk1"/>
                </a:solidFill>
                <a:latin typeface="Cabin"/>
                <a:ea typeface="Cabin"/>
                <a:cs typeface="Cabin"/>
                <a:sym typeface="Cabin"/>
              </a:rPr>
              <a:t>  </a:t>
            </a:r>
            <a:r>
              <a:rPr lang="en-US" sz="2800" b="0" i="0" u="none" strike="noStrike" cap="none">
                <a:solidFill>
                  <a:schemeClr val="dk1"/>
                </a:solidFill>
                <a:latin typeface="Cabin"/>
                <a:ea typeface="Cabin"/>
                <a:cs typeface="Cabin"/>
                <a:sym typeface="Cabin"/>
              </a:rPr>
              <a:t>Your teammate has been reacting slowly on the court for the past month.  Their concentration seems ‘off,’ and you’re beginning to worry that these changes could cause an injury.  In addition, you notice that they have been wearing the same t-shirt and jeans nearly every day for the past two weeks and has been on the phone with their parents every time you’ve seen them.  All of this is highly unusual, as they are usually on point, social, and well-groomed.  What do you do?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85800" y="228600"/>
            <a:ext cx="7032625" cy="990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0" i="0" u="none" strike="noStrike" cap="none">
                <a:solidFill>
                  <a:srgbClr val="0C0C0C"/>
                </a:solidFill>
                <a:latin typeface="Cabin"/>
                <a:ea typeface="Cabin"/>
                <a:cs typeface="Cabin"/>
                <a:sym typeface="Cabin"/>
              </a:rPr>
              <a:t>SCENARIO #3</a:t>
            </a:r>
            <a:endParaRPr/>
          </a:p>
        </p:txBody>
      </p:sp>
      <p:sp>
        <p:nvSpPr>
          <p:cNvPr id="263" name="Shape 263"/>
          <p:cNvSpPr txBox="1">
            <a:spLocks noGrp="1"/>
          </p:cNvSpPr>
          <p:nvPr>
            <p:ph type="body" idx="1"/>
          </p:nvPr>
        </p:nvSpPr>
        <p:spPr>
          <a:xfrm>
            <a:off x="685800" y="1354650"/>
            <a:ext cx="7032600" cy="44958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3000" b="0" i="0" u="none" strike="noStrike" cap="none">
                <a:solidFill>
                  <a:schemeClr val="dk1"/>
                </a:solidFill>
                <a:latin typeface="Cabin"/>
                <a:ea typeface="Cabin"/>
                <a:cs typeface="Cabin"/>
                <a:sym typeface="Cabin"/>
              </a:rPr>
              <a:t>A friend of yours recently broke up with their romantic partner.  They have seemed down lately and has told you that going to practice and being with the team just isn’t as fun as it used to be.  They nap a lot and misses class sometimes.  You notice that they picks at their food during lunch and often says their not hungry.  When you have invited them to do things with you lately, they have declined.  What do you do?</a:t>
            </a:r>
            <a:endParaRPr sz="3000"/>
          </a:p>
          <a:p>
            <a:pPr marL="91440" marR="0" lvl="0" indent="0" algn="l" rtl="0">
              <a:lnSpc>
                <a:spcPct val="90000"/>
              </a:lnSpc>
              <a:spcBef>
                <a:spcPts val="1400"/>
              </a:spcBef>
              <a:spcAft>
                <a:spcPts val="0"/>
              </a:spcAft>
              <a:buClr>
                <a:schemeClr val="accent1"/>
              </a:buClr>
              <a:buSzPts val="2000"/>
              <a:buFont typeface="Arial"/>
              <a:buNone/>
            </a:pPr>
            <a:endParaRPr sz="2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85646" y="216891"/>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1" i="0" u="none" strike="noStrike" cap="none">
                <a:solidFill>
                  <a:srgbClr val="0C0C0C"/>
                </a:solidFill>
                <a:latin typeface="Cabin"/>
                <a:ea typeface="Cabin"/>
                <a:cs typeface="Cabin"/>
                <a:sym typeface="Cabin"/>
              </a:rPr>
              <a:t>DEBRIEF (5 MINUTES)</a:t>
            </a:r>
            <a:endParaRPr/>
          </a:p>
        </p:txBody>
      </p:sp>
      <p:sp>
        <p:nvSpPr>
          <p:cNvPr id="269" name="Shape 269"/>
          <p:cNvSpPr txBox="1">
            <a:spLocks noGrp="1"/>
          </p:cNvSpPr>
          <p:nvPr>
            <p:ph type="body" idx="1"/>
          </p:nvPr>
        </p:nvSpPr>
        <p:spPr>
          <a:xfrm>
            <a:off x="457200" y="1417638"/>
            <a:ext cx="8229600" cy="4525962"/>
          </a:xfrm>
          <a:prstGeom prst="rect">
            <a:avLst/>
          </a:prstGeom>
          <a:noFill/>
          <a:ln>
            <a:noFill/>
          </a:ln>
        </p:spPr>
        <p:txBody>
          <a:bodyPr spcFirstLastPara="1" wrap="square" lIns="45700" tIns="45700" rIns="45700" bIns="45700" anchor="t" anchorCtr="0">
            <a:noAutofit/>
          </a:bodyPr>
          <a:lstStyle/>
          <a:p>
            <a:pPr marL="91440" marR="0" lvl="0" indent="-177800" algn="l" rtl="0">
              <a:lnSpc>
                <a:spcPct val="90000"/>
              </a:lnSpc>
              <a:spcBef>
                <a:spcPts val="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For the intervener: How did it feel to step up?  What did you say/do that you thought was effective?  Was there anything that you would have done a bit differently if you were to do this role play again? </a:t>
            </a:r>
            <a:endParaRPr/>
          </a:p>
          <a:p>
            <a:pPr marL="91440" marR="0" lvl="0" indent="-177800" algn="l" rtl="0">
              <a:lnSpc>
                <a:spcPct val="90000"/>
              </a:lnSpc>
              <a:spcBef>
                <a:spcPts val="140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For the depressed student: How did it feel to be helped? What was particularly helpful?  What might have helped to make this exchange even more helpful? </a:t>
            </a:r>
            <a:endParaRPr/>
          </a:p>
          <a:p>
            <a:pPr marL="91440" marR="0" lvl="0" indent="-177800" algn="l" rtl="0">
              <a:lnSpc>
                <a:spcPct val="90000"/>
              </a:lnSpc>
              <a:spcBef>
                <a:spcPts val="1400"/>
              </a:spcBef>
              <a:spcAft>
                <a:spcPts val="0"/>
              </a:spcAft>
              <a:buClr>
                <a:schemeClr val="accent1"/>
              </a:buClr>
              <a:buSzPts val="2800"/>
              <a:buFont typeface="Questrial"/>
              <a:buChar char=" "/>
            </a:pPr>
            <a:r>
              <a:rPr lang="en-US" sz="2800" b="0" i="0" u="none" strike="noStrike" cap="none">
                <a:solidFill>
                  <a:schemeClr val="dk1"/>
                </a:solidFill>
                <a:latin typeface="Cabin"/>
                <a:ea typeface="Cabin"/>
                <a:cs typeface="Cabin"/>
                <a:sym typeface="Cabin"/>
              </a:rPr>
              <a:t>For the observer: What did you see/hear that you thought was helpful?  Is there anything else that might have made this exchange even more helpful?</a:t>
            </a:r>
            <a:endParaRPr/>
          </a:p>
          <a:p>
            <a:pPr marL="91440" marR="0" lvl="0" indent="0" algn="l" rtl="0">
              <a:lnSpc>
                <a:spcPct val="90000"/>
              </a:lnSpc>
              <a:spcBef>
                <a:spcPts val="1400"/>
              </a:spcBef>
              <a:spcAft>
                <a:spcPts val="0"/>
              </a:spcAft>
              <a:buClr>
                <a:schemeClr val="accent1"/>
              </a:buClr>
              <a:buSzPts val="2800"/>
              <a:buFont typeface="Questrial"/>
              <a:buNone/>
            </a:pPr>
            <a:endParaRPr sz="28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Cabin"/>
              <a:buNone/>
            </a:pPr>
            <a:r>
              <a:rPr lang="en-US" sz="4400" b="0" i="0" u="none" strike="noStrike" cap="none">
                <a:solidFill>
                  <a:srgbClr val="0C0C0C"/>
                </a:solidFill>
                <a:latin typeface="Cabin"/>
                <a:ea typeface="Cabin"/>
                <a:cs typeface="Cabin"/>
                <a:sym typeface="Cabin"/>
              </a:rPr>
              <a:t>LARGE GROUP DEBRIEF</a:t>
            </a:r>
            <a:endParaRPr/>
          </a:p>
        </p:txBody>
      </p:sp>
      <p:sp>
        <p:nvSpPr>
          <p:cNvPr id="276" name="Shape 276"/>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noAutofit/>
          </a:bodyPr>
          <a:lstStyle/>
          <a:p>
            <a:pPr marL="91440" marR="0" lvl="0" indent="-190500" algn="l" rtl="0">
              <a:lnSpc>
                <a:spcPct val="90000"/>
              </a:lnSpc>
              <a:spcBef>
                <a:spcPts val="0"/>
              </a:spcBef>
              <a:spcAft>
                <a:spcPts val="0"/>
              </a:spcAft>
              <a:buClr>
                <a:schemeClr val="accent1"/>
              </a:buClr>
              <a:buSzPts val="3000"/>
              <a:buFont typeface="Arial"/>
              <a:buChar char="•"/>
            </a:pPr>
            <a:r>
              <a:rPr lang="en-US" sz="3000" b="0" i="0" u="none" strike="noStrike" cap="none">
                <a:solidFill>
                  <a:schemeClr val="dk1"/>
                </a:solidFill>
                <a:latin typeface="Questrial"/>
                <a:ea typeface="Questrial"/>
                <a:cs typeface="Questrial"/>
                <a:sym typeface="Questrial"/>
              </a:rPr>
              <a:t>Reconvene as a larger group to discuss what it was like to step up– and what it was like to be helped.  What themes emerged?  What were the major take-aways from this role-play series?</a:t>
            </a:r>
            <a:endParaRPr sz="3000"/>
          </a:p>
          <a:p>
            <a:pPr marL="0" marR="0" lvl="0" indent="0" algn="l" rtl="0">
              <a:lnSpc>
                <a:spcPct val="90000"/>
              </a:lnSpc>
              <a:spcBef>
                <a:spcPts val="1400"/>
              </a:spcBef>
              <a:spcAft>
                <a:spcPts val="0"/>
              </a:spcAft>
              <a:buClr>
                <a:schemeClr val="accent1"/>
              </a:buClr>
              <a:buSzPts val="2000"/>
              <a:buFont typeface="Arial"/>
              <a:buNone/>
            </a:pPr>
            <a:endParaRPr sz="2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0" y="982225"/>
            <a:ext cx="9144000" cy="4358352"/>
          </a:xfrm>
          <a:prstGeom prst="rect">
            <a:avLst/>
          </a:prstGeom>
          <a:noFill/>
          <a:ln>
            <a:noFill/>
          </a:ln>
        </p:spPr>
      </p:pic>
      <p:sp>
        <p:nvSpPr>
          <p:cNvPr id="110" name="Shape 110"/>
          <p:cNvSpPr txBox="1"/>
          <p:nvPr/>
        </p:nvSpPr>
        <p:spPr>
          <a:xfrm>
            <a:off x="122950" y="289275"/>
            <a:ext cx="8752200" cy="403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600">
                <a:latin typeface="Francois One"/>
                <a:ea typeface="Francois One"/>
                <a:cs typeface="Francois One"/>
                <a:sym typeface="Francois One"/>
              </a:rPr>
              <a:t>Virginia YRBS Data from 2015</a:t>
            </a:r>
            <a:endParaRPr sz="3600">
              <a:latin typeface="Francois One"/>
              <a:ea typeface="Francois One"/>
              <a:cs typeface="Francois One"/>
              <a:sym typeface="Francois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22950" y="1040800"/>
            <a:ext cx="9021050" cy="4071875"/>
          </a:xfrm>
          <a:prstGeom prst="rect">
            <a:avLst/>
          </a:prstGeom>
          <a:noFill/>
          <a:ln>
            <a:noFill/>
          </a:ln>
        </p:spPr>
      </p:pic>
      <p:sp>
        <p:nvSpPr>
          <p:cNvPr id="117" name="Shape 117"/>
          <p:cNvSpPr txBox="1"/>
          <p:nvPr/>
        </p:nvSpPr>
        <p:spPr>
          <a:xfrm>
            <a:off x="122950" y="289275"/>
            <a:ext cx="8752200" cy="40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latin typeface="Francois One"/>
                <a:ea typeface="Francois One"/>
                <a:cs typeface="Francois One"/>
                <a:sym typeface="Francois One"/>
              </a:rPr>
              <a:t>Virginia YRBS Data from 2015</a:t>
            </a:r>
            <a:endParaRPr sz="3600">
              <a:latin typeface="Francois One"/>
              <a:ea typeface="Francois One"/>
              <a:cs typeface="Francois One"/>
              <a:sym typeface="Francois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1" y="1064475"/>
            <a:ext cx="9144001" cy="4185900"/>
          </a:xfrm>
          <a:prstGeom prst="rect">
            <a:avLst/>
          </a:prstGeom>
          <a:noFill/>
          <a:ln>
            <a:noFill/>
          </a:ln>
        </p:spPr>
      </p:pic>
      <p:sp>
        <p:nvSpPr>
          <p:cNvPr id="124" name="Shape 124"/>
          <p:cNvSpPr txBox="1"/>
          <p:nvPr/>
        </p:nvSpPr>
        <p:spPr>
          <a:xfrm>
            <a:off x="122950" y="289275"/>
            <a:ext cx="8752200" cy="40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latin typeface="Francois One"/>
                <a:ea typeface="Francois One"/>
                <a:cs typeface="Francois One"/>
                <a:sym typeface="Francois One"/>
              </a:rPr>
              <a:t>Virginia YRBS Data from 2015</a:t>
            </a:r>
            <a:endParaRPr sz="3600">
              <a:latin typeface="Francois One"/>
              <a:ea typeface="Francois One"/>
              <a:cs typeface="Francois One"/>
              <a:sym typeface="Francois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1" y="1134625"/>
            <a:ext cx="9144000" cy="4112075"/>
          </a:xfrm>
          <a:prstGeom prst="rect">
            <a:avLst/>
          </a:prstGeom>
          <a:noFill/>
          <a:ln>
            <a:noFill/>
          </a:ln>
        </p:spPr>
      </p:pic>
      <p:sp>
        <p:nvSpPr>
          <p:cNvPr id="131" name="Shape 131"/>
          <p:cNvSpPr txBox="1"/>
          <p:nvPr/>
        </p:nvSpPr>
        <p:spPr>
          <a:xfrm>
            <a:off x="122950" y="289275"/>
            <a:ext cx="8752200" cy="40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latin typeface="Francois One"/>
                <a:ea typeface="Francois One"/>
                <a:cs typeface="Francois One"/>
                <a:sym typeface="Francois One"/>
              </a:rPr>
              <a:t>Virginia YRBS Data from 2015</a:t>
            </a:r>
            <a:endParaRPr sz="3600">
              <a:latin typeface="Francois One"/>
              <a:ea typeface="Francois One"/>
              <a:cs typeface="Francois One"/>
              <a:sym typeface="Francois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400"/>
              <a:buFont typeface="Questrial"/>
              <a:buNone/>
            </a:pPr>
            <a:r>
              <a:rPr lang="en-US" sz="4400" b="0" i="0" u="none" strike="noStrike" cap="none">
                <a:solidFill>
                  <a:srgbClr val="0C0C0C"/>
                </a:solidFill>
                <a:latin typeface="Questrial"/>
                <a:ea typeface="Questrial"/>
                <a:cs typeface="Questrial"/>
                <a:sym typeface="Questrial"/>
              </a:rPr>
              <a:t>CAUSES OF DEPRESSION</a:t>
            </a:r>
            <a:endParaRPr sz="4400" b="0" i="0" u="none" strike="noStrike" cap="none">
              <a:solidFill>
                <a:srgbClr val="0C0C0C"/>
              </a:solidFill>
              <a:latin typeface="Questrial"/>
              <a:ea typeface="Questrial"/>
              <a:cs typeface="Questrial"/>
              <a:sym typeface="Questrial"/>
            </a:endParaRPr>
          </a:p>
        </p:txBody>
      </p:sp>
      <p:pic>
        <p:nvPicPr>
          <p:cNvPr id="137" name="Shape 137" descr="Image result for causes of depression"/>
          <p:cNvPicPr preferRelativeResize="0"/>
          <p:nvPr/>
        </p:nvPicPr>
        <p:blipFill rotWithShape="1">
          <a:blip r:embed="rId3">
            <a:alphaModFix/>
          </a:blip>
          <a:srcRect/>
          <a:stretch/>
        </p:blipFill>
        <p:spPr>
          <a:xfrm>
            <a:off x="0" y="1670538"/>
            <a:ext cx="9084898" cy="5108683"/>
          </a:xfrm>
          <a:prstGeom prst="rect">
            <a:avLst/>
          </a:prstGeom>
          <a:noFill/>
          <a:ln>
            <a:noFill/>
          </a:ln>
        </p:spPr>
      </p:pic>
      <p:sp>
        <p:nvSpPr>
          <p:cNvPr id="138" name="Shape 138"/>
          <p:cNvSpPr txBox="1">
            <a:spLocks noGrp="1"/>
          </p:cNvSpPr>
          <p:nvPr>
            <p:ph type="body" idx="1"/>
          </p:nvPr>
        </p:nvSpPr>
        <p:spPr>
          <a:xfrm>
            <a:off x="4466492" y="1670539"/>
            <a:ext cx="4618406" cy="4765430"/>
          </a:xfrm>
          <a:prstGeom prst="rect">
            <a:avLst/>
          </a:prstGeom>
          <a:noFill/>
          <a:ln>
            <a:noFill/>
          </a:ln>
        </p:spPr>
        <p:txBody>
          <a:bodyPr spcFirstLastPara="1" wrap="square" lIns="45700" tIns="45700" rIns="45700" bIns="45700" anchor="t" anchorCtr="0">
            <a:noAutofit/>
          </a:bodyPr>
          <a:lstStyle/>
          <a:p>
            <a:pPr marL="91440" marR="0" lvl="0" indent="-152400" algn="l" rtl="0">
              <a:lnSpc>
                <a:spcPct val="80000"/>
              </a:lnSpc>
              <a:spcBef>
                <a:spcPts val="0"/>
              </a:spcBef>
              <a:spcAft>
                <a:spcPts val="0"/>
              </a:spcAft>
              <a:buClr>
                <a:schemeClr val="accent1"/>
              </a:buClr>
              <a:buSzPts val="2400"/>
              <a:buFont typeface="Questrial"/>
              <a:buChar char=" "/>
            </a:pPr>
            <a:r>
              <a:rPr lang="en-US" sz="2400" b="0" i="0" u="none" strike="noStrike" cap="none">
                <a:solidFill>
                  <a:schemeClr val="lt1"/>
                </a:solidFill>
                <a:latin typeface="Questrial"/>
                <a:ea typeface="Questrial"/>
                <a:cs typeface="Questrial"/>
                <a:sym typeface="Questrial"/>
              </a:rPr>
              <a:t>Depression is more than just feeling “down.” It is a </a:t>
            </a:r>
            <a:r>
              <a:rPr lang="en-US" sz="2400" b="1" i="0" u="none" strike="noStrike" cap="none">
                <a:solidFill>
                  <a:schemeClr val="lt1"/>
                </a:solidFill>
                <a:latin typeface="Questrial"/>
                <a:ea typeface="Questrial"/>
                <a:cs typeface="Questrial"/>
                <a:sym typeface="Questrial"/>
              </a:rPr>
              <a:t>serious illness</a:t>
            </a:r>
            <a:r>
              <a:rPr lang="en-US" sz="2400" b="0" i="0" u="none" strike="noStrike" cap="none">
                <a:solidFill>
                  <a:schemeClr val="lt1"/>
                </a:solidFill>
                <a:latin typeface="Questrial"/>
                <a:ea typeface="Questrial"/>
                <a:cs typeface="Questrial"/>
                <a:sym typeface="Questrial"/>
              </a:rPr>
              <a:t>  </a:t>
            </a:r>
            <a:endParaRPr sz="2400" b="0" i="0" u="none" strike="noStrike" cap="none">
              <a:solidFill>
                <a:schemeClr val="lt1"/>
              </a:solidFill>
              <a:latin typeface="Questrial"/>
              <a:ea typeface="Questrial"/>
              <a:cs typeface="Questrial"/>
              <a:sym typeface="Questrial"/>
            </a:endParaRPr>
          </a:p>
          <a:p>
            <a:pPr marL="0" marR="0" lvl="0" indent="0" algn="l" rtl="0">
              <a:lnSpc>
                <a:spcPct val="80000"/>
              </a:lnSpc>
              <a:spcBef>
                <a:spcPts val="1400"/>
              </a:spcBef>
              <a:spcAft>
                <a:spcPts val="0"/>
              </a:spcAft>
              <a:buClr>
                <a:schemeClr val="accent1"/>
              </a:buClr>
              <a:buSzPts val="2400"/>
              <a:buFont typeface="Questrial"/>
              <a:buNone/>
            </a:pPr>
            <a:r>
              <a:rPr lang="en-US" sz="2400" b="0" i="0" u="none" strike="noStrike" cap="none">
                <a:solidFill>
                  <a:schemeClr val="lt1"/>
                </a:solidFill>
                <a:latin typeface="Questrial"/>
                <a:ea typeface="Questrial"/>
                <a:cs typeface="Questrial"/>
                <a:sym typeface="Questrial"/>
              </a:rPr>
              <a:t>Research tells us that factors contribute to the onset of depression, including: </a:t>
            </a:r>
            <a:endParaRPr/>
          </a:p>
          <a:p>
            <a:pPr marL="0" marR="0" lvl="0" indent="0" algn="l" rtl="0">
              <a:lnSpc>
                <a:spcPct val="80000"/>
              </a:lnSpc>
              <a:spcBef>
                <a:spcPts val="1400"/>
              </a:spcBef>
              <a:spcAft>
                <a:spcPts val="0"/>
              </a:spcAft>
              <a:buClr>
                <a:schemeClr val="accent1"/>
              </a:buClr>
              <a:buSzPts val="2400"/>
              <a:buFont typeface="Questrial"/>
              <a:buNone/>
            </a:pPr>
            <a:r>
              <a:rPr lang="en-US" sz="2400" b="1" i="0" u="none" strike="noStrike" cap="none">
                <a:solidFill>
                  <a:schemeClr val="lt1"/>
                </a:solidFill>
                <a:latin typeface="Questrial"/>
                <a:ea typeface="Questrial"/>
                <a:cs typeface="Questrial"/>
                <a:sym typeface="Questrial"/>
              </a:rPr>
              <a:t>changes</a:t>
            </a:r>
            <a:r>
              <a:rPr lang="en-US" sz="2400" b="0" i="0" u="none" strike="noStrike" cap="none">
                <a:solidFill>
                  <a:schemeClr val="lt1"/>
                </a:solidFill>
                <a:latin typeface="Questrial"/>
                <a:ea typeface="Questrial"/>
                <a:cs typeface="Questrial"/>
                <a:sym typeface="Questrial"/>
              </a:rPr>
              <a:t> in brain chemistry</a:t>
            </a:r>
            <a:endParaRPr sz="2400" b="0" i="0" u="none" strike="noStrike" cap="none">
              <a:solidFill>
                <a:schemeClr val="lt1"/>
              </a:solidFill>
              <a:latin typeface="Questrial"/>
              <a:ea typeface="Questrial"/>
              <a:cs typeface="Questrial"/>
              <a:sym typeface="Questrial"/>
            </a:endParaRPr>
          </a:p>
          <a:p>
            <a:pPr marL="91440" marR="0" lvl="0" indent="-152400" algn="l" rtl="0">
              <a:lnSpc>
                <a:spcPct val="80000"/>
              </a:lnSpc>
              <a:spcBef>
                <a:spcPts val="1400"/>
              </a:spcBef>
              <a:spcAft>
                <a:spcPts val="0"/>
              </a:spcAft>
              <a:buClr>
                <a:schemeClr val="accent1"/>
              </a:buClr>
              <a:buSzPts val="2400"/>
              <a:buFont typeface="Questrial"/>
              <a:buChar char=" "/>
            </a:pPr>
            <a:r>
              <a:rPr lang="en-US" sz="2400" b="0" i="0" u="none" strike="noStrike" cap="none">
                <a:solidFill>
                  <a:schemeClr val="lt1"/>
                </a:solidFill>
                <a:latin typeface="Questrial"/>
                <a:ea typeface="Questrial"/>
                <a:cs typeface="Questrial"/>
                <a:sym typeface="Questrial"/>
              </a:rPr>
              <a:t>genetics </a:t>
            </a:r>
            <a:endParaRPr sz="2400" b="0" i="0" u="none" strike="noStrike" cap="none">
              <a:solidFill>
                <a:schemeClr val="lt1"/>
              </a:solidFill>
              <a:latin typeface="Questrial"/>
              <a:ea typeface="Questrial"/>
              <a:cs typeface="Questrial"/>
              <a:sym typeface="Questrial"/>
            </a:endParaRPr>
          </a:p>
          <a:p>
            <a:pPr marL="91440" marR="0" lvl="0" indent="-152400" algn="l" rtl="0">
              <a:lnSpc>
                <a:spcPct val="80000"/>
              </a:lnSpc>
              <a:spcBef>
                <a:spcPts val="1400"/>
              </a:spcBef>
              <a:spcAft>
                <a:spcPts val="0"/>
              </a:spcAft>
              <a:buClr>
                <a:schemeClr val="accent1"/>
              </a:buClr>
              <a:buSzPts val="2400"/>
              <a:buFont typeface="Questrial"/>
              <a:buChar char=" "/>
            </a:pPr>
            <a:r>
              <a:rPr lang="en-US" sz="2400" b="1" i="0" u="none" strike="noStrike" cap="none">
                <a:solidFill>
                  <a:schemeClr val="lt1"/>
                </a:solidFill>
                <a:latin typeface="Questrial"/>
                <a:ea typeface="Questrial"/>
                <a:cs typeface="Questrial"/>
                <a:sym typeface="Questrial"/>
              </a:rPr>
              <a:t>changes</a:t>
            </a:r>
            <a:r>
              <a:rPr lang="en-US" sz="2400" b="0" i="0" u="none" strike="noStrike" cap="none">
                <a:solidFill>
                  <a:schemeClr val="lt1"/>
                </a:solidFill>
                <a:latin typeface="Questrial"/>
                <a:ea typeface="Questrial"/>
                <a:cs typeface="Questrial"/>
                <a:sym typeface="Questrial"/>
              </a:rPr>
              <a:t> in hormone level</a:t>
            </a:r>
            <a:endParaRPr/>
          </a:p>
          <a:p>
            <a:pPr marL="91440" marR="0" lvl="0" indent="-152400" algn="l" rtl="0">
              <a:lnSpc>
                <a:spcPct val="80000"/>
              </a:lnSpc>
              <a:spcBef>
                <a:spcPts val="1400"/>
              </a:spcBef>
              <a:spcAft>
                <a:spcPts val="0"/>
              </a:spcAft>
              <a:buClr>
                <a:schemeClr val="accent1"/>
              </a:buClr>
              <a:buSzPts val="2400"/>
              <a:buFont typeface="Questrial"/>
              <a:buChar char=" "/>
            </a:pPr>
            <a:r>
              <a:rPr lang="en-US" sz="2400" b="0" i="0" u="none" strike="noStrike" cap="none">
                <a:solidFill>
                  <a:schemeClr val="lt1"/>
                </a:solidFill>
                <a:latin typeface="Questrial"/>
                <a:ea typeface="Questrial"/>
                <a:cs typeface="Questrial"/>
                <a:sym typeface="Questrial"/>
              </a:rPr>
              <a:t>certain medical conditions</a:t>
            </a:r>
            <a:endParaRPr/>
          </a:p>
          <a:p>
            <a:pPr marL="91440" marR="0" lvl="0" indent="-152400" algn="l" rtl="0">
              <a:lnSpc>
                <a:spcPct val="80000"/>
              </a:lnSpc>
              <a:spcBef>
                <a:spcPts val="1400"/>
              </a:spcBef>
              <a:spcAft>
                <a:spcPts val="0"/>
              </a:spcAft>
              <a:buClr>
                <a:schemeClr val="accent1"/>
              </a:buClr>
              <a:buSzPts val="2400"/>
              <a:buFont typeface="Questrial"/>
              <a:buChar char=" "/>
            </a:pPr>
            <a:r>
              <a:rPr lang="en-US" sz="2400" b="0" i="0" u="none" strike="noStrike" cap="none">
                <a:solidFill>
                  <a:schemeClr val="lt1"/>
                </a:solidFill>
                <a:latin typeface="Questrial"/>
                <a:ea typeface="Questrial"/>
                <a:cs typeface="Questrial"/>
                <a:sym typeface="Questrial"/>
              </a:rPr>
              <a:t>stress</a:t>
            </a:r>
            <a:endParaRPr/>
          </a:p>
          <a:p>
            <a:pPr marL="91440" marR="0" lvl="0" indent="-152400" algn="l" rtl="0">
              <a:lnSpc>
                <a:spcPct val="80000"/>
              </a:lnSpc>
              <a:spcBef>
                <a:spcPts val="1400"/>
              </a:spcBef>
              <a:spcAft>
                <a:spcPts val="0"/>
              </a:spcAft>
              <a:buClr>
                <a:schemeClr val="accent1"/>
              </a:buClr>
              <a:buSzPts val="2400"/>
              <a:buFont typeface="Questrial"/>
              <a:buChar char=" "/>
            </a:pPr>
            <a:r>
              <a:rPr lang="en-US" sz="2400" b="1" i="0" u="none" strike="noStrike" cap="none">
                <a:solidFill>
                  <a:schemeClr val="lt1"/>
                </a:solidFill>
                <a:latin typeface="Questrial"/>
                <a:ea typeface="Questrial"/>
                <a:cs typeface="Questrial"/>
                <a:sym typeface="Questrial"/>
              </a:rPr>
              <a:t>grief</a:t>
            </a:r>
            <a:r>
              <a:rPr lang="en-US" sz="2400" b="0" i="0" u="none" strike="noStrike" cap="none">
                <a:solidFill>
                  <a:schemeClr val="lt1"/>
                </a:solidFill>
                <a:latin typeface="Questrial"/>
                <a:ea typeface="Questrial"/>
                <a:cs typeface="Questrial"/>
                <a:sym typeface="Questrial"/>
              </a:rPr>
              <a:t> or difficult life circumstances.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531812" y="147264"/>
            <a:ext cx="8453925" cy="990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3959"/>
              <a:buFont typeface="Cabin"/>
              <a:buNone/>
            </a:pPr>
            <a:r>
              <a:rPr lang="en-US" sz="3959" b="0" i="0" u="none" strike="noStrike" cap="none">
                <a:solidFill>
                  <a:srgbClr val="0C0C0C"/>
                </a:solidFill>
                <a:latin typeface="Cabin"/>
                <a:ea typeface="Cabin"/>
                <a:cs typeface="Cabin"/>
                <a:sym typeface="Cabin"/>
              </a:rPr>
              <a:t>RISK FACTORS FOR DEPRESSION</a:t>
            </a:r>
            <a:endParaRPr/>
          </a:p>
        </p:txBody>
      </p:sp>
      <p:pic>
        <p:nvPicPr>
          <p:cNvPr id="144" name="Shape 144" descr="Image result for depression"/>
          <p:cNvPicPr preferRelativeResize="0"/>
          <p:nvPr/>
        </p:nvPicPr>
        <p:blipFill rotWithShape="1">
          <a:blip r:embed="rId3">
            <a:alphaModFix/>
          </a:blip>
          <a:srcRect/>
          <a:stretch/>
        </p:blipFill>
        <p:spPr>
          <a:xfrm>
            <a:off x="0" y="1137864"/>
            <a:ext cx="9144000" cy="5720136"/>
          </a:xfrm>
          <a:prstGeom prst="rect">
            <a:avLst/>
          </a:prstGeom>
          <a:noFill/>
          <a:ln>
            <a:noFill/>
          </a:ln>
        </p:spPr>
      </p:pic>
      <p:sp>
        <p:nvSpPr>
          <p:cNvPr id="145" name="Shape 145"/>
          <p:cNvSpPr txBox="1">
            <a:spLocks noGrp="1"/>
          </p:cNvSpPr>
          <p:nvPr>
            <p:ph type="body" idx="1"/>
          </p:nvPr>
        </p:nvSpPr>
        <p:spPr>
          <a:xfrm>
            <a:off x="720725" y="1137864"/>
            <a:ext cx="7860567" cy="5720136"/>
          </a:xfrm>
          <a:prstGeom prst="rect">
            <a:avLst/>
          </a:prstGeom>
          <a:noFill/>
          <a:ln>
            <a:noFill/>
          </a:ln>
        </p:spPr>
        <p:txBody>
          <a:bodyPr spcFirstLastPara="1" wrap="square" lIns="45700" tIns="45700" rIns="45700" bIns="45700" anchor="t" anchorCtr="0">
            <a:noAutofit/>
          </a:bodyPr>
          <a:lstStyle/>
          <a:p>
            <a:pPr marL="91440" marR="0" lvl="0" indent="-177800" algn="l" rtl="0">
              <a:lnSpc>
                <a:spcPct val="90000"/>
              </a:lnSpc>
              <a:spcBef>
                <a:spcPts val="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Significant stressful events </a:t>
            </a:r>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Pressure in the environment</a:t>
            </a:r>
            <a:endParaRPr sz="2800" b="0" i="0" u="none" strike="noStrike" cap="none">
              <a:solidFill>
                <a:schemeClr val="lt1"/>
              </a:solidFill>
              <a:latin typeface="Cabin"/>
              <a:ea typeface="Cabin"/>
              <a:cs typeface="Cabin"/>
              <a:sym typeface="Cabin"/>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Injury or other medical conditions</a:t>
            </a:r>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Identity issues</a:t>
            </a:r>
            <a:endParaRPr sz="2800" b="0" i="0" u="none" strike="noStrike" cap="none">
              <a:solidFill>
                <a:schemeClr val="lt1"/>
              </a:solidFill>
              <a:latin typeface="Cabin"/>
              <a:ea typeface="Cabin"/>
              <a:cs typeface="Cabin"/>
              <a:sym typeface="Cabin"/>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Failure to live up to personal or external expectations</a:t>
            </a:r>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Problems with parents/friends/family/romantic partner</a:t>
            </a:r>
            <a:endParaRPr sz="2800" b="0" i="0" u="none" strike="noStrike" cap="none">
              <a:solidFill>
                <a:schemeClr val="lt1"/>
              </a:solidFill>
              <a:latin typeface="Cabin"/>
              <a:ea typeface="Cabin"/>
              <a:cs typeface="Cabin"/>
              <a:sym typeface="Cabin"/>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Substance abuse</a:t>
            </a:r>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Trouble in school; being expelled from school</a:t>
            </a:r>
            <a:endParaRPr/>
          </a:p>
          <a:p>
            <a:pPr marL="91440" marR="0" lvl="0" indent="-177800" algn="l" rtl="0">
              <a:lnSpc>
                <a:spcPct val="90000"/>
              </a:lnSpc>
              <a:spcBef>
                <a:spcPts val="1400"/>
              </a:spcBef>
              <a:spcAft>
                <a:spcPts val="0"/>
              </a:spcAft>
              <a:buClr>
                <a:schemeClr val="accent1"/>
              </a:buClr>
              <a:buSzPts val="2800"/>
              <a:buFont typeface="Arial"/>
              <a:buChar char="•"/>
            </a:pPr>
            <a:r>
              <a:rPr lang="en-US" sz="2800" b="0" i="0" u="none" strike="noStrike" cap="none">
                <a:solidFill>
                  <a:schemeClr val="lt1"/>
                </a:solidFill>
                <a:latin typeface="Cabin"/>
                <a:ea typeface="Cabin"/>
                <a:cs typeface="Cabin"/>
                <a:sym typeface="Cabin"/>
              </a:rPr>
              <a:t>Loss of any major relationship, including through death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84263" y="111950"/>
            <a:ext cx="8148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0C0C"/>
              </a:buClr>
              <a:buSzPts val="4000"/>
              <a:buFont typeface="Cabin"/>
              <a:buNone/>
            </a:pPr>
            <a:r>
              <a:rPr lang="en-US" sz="4000" b="0" i="0" u="none" strike="noStrike" cap="none">
                <a:solidFill>
                  <a:srgbClr val="0C0C0C"/>
                </a:solidFill>
                <a:latin typeface="Cabin"/>
                <a:ea typeface="Cabin"/>
                <a:cs typeface="Cabin"/>
                <a:sym typeface="Cabin"/>
              </a:rPr>
              <a:t>SYMPTOMS OF A MAJOR DEPRESSIVE EPISODE</a:t>
            </a:r>
            <a:endParaRPr/>
          </a:p>
        </p:txBody>
      </p:sp>
      <p:pic>
        <p:nvPicPr>
          <p:cNvPr id="152" name="Shape 152" descr="Image result for depression"/>
          <p:cNvPicPr preferRelativeResize="0"/>
          <p:nvPr/>
        </p:nvPicPr>
        <p:blipFill rotWithShape="1">
          <a:blip r:embed="rId3">
            <a:alphaModFix/>
          </a:blip>
          <a:srcRect/>
          <a:stretch/>
        </p:blipFill>
        <p:spPr>
          <a:xfrm>
            <a:off x="0" y="1437657"/>
            <a:ext cx="9180783" cy="6334743"/>
          </a:xfrm>
          <a:prstGeom prst="rect">
            <a:avLst/>
          </a:prstGeom>
          <a:noFill/>
          <a:ln>
            <a:noFill/>
          </a:ln>
        </p:spPr>
      </p:pic>
      <p:sp>
        <p:nvSpPr>
          <p:cNvPr id="153" name="Shape 153"/>
          <p:cNvSpPr txBox="1">
            <a:spLocks noGrp="1"/>
          </p:cNvSpPr>
          <p:nvPr>
            <p:ph type="body" idx="1"/>
          </p:nvPr>
        </p:nvSpPr>
        <p:spPr>
          <a:xfrm>
            <a:off x="1293825" y="1534600"/>
            <a:ext cx="7135800" cy="5323500"/>
          </a:xfrm>
          <a:prstGeom prst="rect">
            <a:avLst/>
          </a:prstGeom>
          <a:noFill/>
          <a:ln>
            <a:noFill/>
          </a:ln>
        </p:spPr>
        <p:txBody>
          <a:bodyPr spcFirstLastPara="1" wrap="square" lIns="45700" tIns="45700" rIns="45700" bIns="45700" anchor="t" anchorCtr="0">
            <a:noAutofit/>
          </a:bodyPr>
          <a:lstStyle/>
          <a:p>
            <a:pPr marL="91440" marR="0" lvl="0" indent="-127000" algn="l" rtl="0">
              <a:lnSpc>
                <a:spcPct val="90000"/>
              </a:lnSpc>
              <a:spcBef>
                <a:spcPts val="0"/>
              </a:spcBef>
              <a:spcAft>
                <a:spcPts val="0"/>
              </a:spcAft>
              <a:buClr>
                <a:schemeClr val="accent1"/>
              </a:buClr>
              <a:buSzPts val="2000"/>
              <a:buFont typeface="Questrial"/>
              <a:buChar char=" "/>
            </a:pPr>
            <a:r>
              <a:rPr lang="en-US" sz="2000" b="1" i="1" u="none" strike="noStrike" cap="none">
                <a:solidFill>
                  <a:schemeClr val="dk1"/>
                </a:solidFill>
                <a:latin typeface="Cabin"/>
                <a:ea typeface="Cabin"/>
                <a:cs typeface="Cabin"/>
                <a:sym typeface="Cabin"/>
              </a:rPr>
              <a:t>5 or more of the following 9 symptoms nearly every day for at least 2 weeks. </a:t>
            </a:r>
            <a:r>
              <a:rPr lang="en-US" sz="2000" b="0" i="0" u="none" strike="noStrike" cap="none">
                <a:solidFill>
                  <a:schemeClr val="dk1"/>
                </a:solidFill>
                <a:latin typeface="Cabin"/>
                <a:ea typeface="Cabin"/>
                <a:cs typeface="Cabin"/>
                <a:sym typeface="Cabin"/>
              </a:rPr>
              <a:t> </a:t>
            </a:r>
            <a:br>
              <a:rPr lang="en-US" sz="2000" b="0" i="0" u="none" strike="noStrike" cap="none">
                <a:solidFill>
                  <a:schemeClr val="dk1"/>
                </a:solidFill>
                <a:latin typeface="Cabin"/>
                <a:ea typeface="Cabin"/>
                <a:cs typeface="Cabin"/>
                <a:sym typeface="Cabin"/>
              </a:rPr>
            </a:br>
            <a:endParaRPr/>
          </a:p>
          <a:p>
            <a:pPr marL="265176" marR="0" lvl="1" indent="-137159" algn="l" rtl="0">
              <a:lnSpc>
                <a:spcPct val="90000"/>
              </a:lnSpc>
              <a:spcBef>
                <a:spcPts val="400"/>
              </a:spcBef>
              <a:spcAft>
                <a:spcPts val="0"/>
              </a:spcAft>
              <a:buClr>
                <a:schemeClr val="accent1"/>
              </a:buClr>
              <a:buSzPts val="3200"/>
              <a:buFont typeface="Arial"/>
              <a:buNone/>
            </a:pPr>
            <a:r>
              <a:rPr lang="en-US" sz="3200" b="0" i="0" u="none" strike="noStrike" cap="none">
                <a:solidFill>
                  <a:schemeClr val="dk1"/>
                </a:solidFill>
                <a:latin typeface="Cabin"/>
                <a:ea typeface="Cabin"/>
                <a:cs typeface="Cabin"/>
                <a:sym typeface="Cabin"/>
              </a:rPr>
              <a:t>1. Depressed mood* [or irritability]</a:t>
            </a:r>
            <a:endParaRPr/>
          </a:p>
          <a:p>
            <a:pPr marL="265176" marR="0" lvl="1" indent="-137159" algn="l" rtl="0">
              <a:lnSpc>
                <a:spcPct val="90000"/>
              </a:lnSpc>
              <a:spcBef>
                <a:spcPts val="600"/>
              </a:spcBef>
              <a:spcAft>
                <a:spcPts val="0"/>
              </a:spcAft>
              <a:buClr>
                <a:schemeClr val="accent1"/>
              </a:buClr>
              <a:buSzPts val="3200"/>
              <a:buFont typeface="Arial"/>
              <a:buNone/>
            </a:pPr>
            <a:r>
              <a:rPr lang="en-US" sz="3200" b="0" i="0" u="none" strike="noStrike" cap="none">
                <a:solidFill>
                  <a:schemeClr val="dk1"/>
                </a:solidFill>
                <a:latin typeface="Cabin"/>
                <a:ea typeface="Cabin"/>
                <a:cs typeface="Cabin"/>
                <a:sym typeface="Cabin"/>
              </a:rPr>
              <a:t>2. Markedly diminished interest or pleasure in activities*</a:t>
            </a:r>
            <a:endParaRPr/>
          </a:p>
          <a:p>
            <a:pPr marL="265176" marR="0" lvl="1" indent="-137159" algn="l" rtl="0">
              <a:lnSpc>
                <a:spcPct val="90000"/>
              </a:lnSpc>
              <a:spcBef>
                <a:spcPts val="600"/>
              </a:spcBef>
              <a:spcAft>
                <a:spcPts val="0"/>
              </a:spcAft>
              <a:buClr>
                <a:schemeClr val="accent1"/>
              </a:buClr>
              <a:buSzPts val="3200"/>
              <a:buFont typeface="Arial"/>
              <a:buNone/>
            </a:pPr>
            <a:r>
              <a:rPr lang="en-US" sz="3200" b="0" i="0" u="none" strike="noStrike" cap="none">
                <a:solidFill>
                  <a:schemeClr val="dk1"/>
                </a:solidFill>
                <a:latin typeface="Cabin"/>
                <a:ea typeface="Cabin"/>
                <a:cs typeface="Cabin"/>
                <a:sym typeface="Cabin"/>
              </a:rPr>
              <a:t>        </a:t>
            </a:r>
            <a:r>
              <a:rPr lang="en-US" sz="1600" b="0" i="0" u="none" strike="noStrike" cap="none">
                <a:solidFill>
                  <a:schemeClr val="dk1"/>
                </a:solidFill>
                <a:latin typeface="Cabin"/>
                <a:ea typeface="Cabin"/>
                <a:cs typeface="Cabin"/>
                <a:sym typeface="Cabin"/>
              </a:rPr>
              <a:t>*One of these must be present</a:t>
            </a:r>
            <a:endParaRPr/>
          </a:p>
        </p:txBody>
      </p:sp>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2230</Words>
  <Application>Microsoft Macintosh PowerPoint</Application>
  <PresentationFormat>On-screen Show (4:3)</PresentationFormat>
  <Paragraphs>239</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Cabin</vt:lpstr>
      <vt:lpstr>Calibri</vt:lpstr>
      <vt:lpstr>Noto Sans Symbols</vt:lpstr>
      <vt:lpstr>Questrial</vt:lpstr>
      <vt:lpstr>Arial</vt:lpstr>
      <vt:lpstr>Francois One</vt:lpstr>
      <vt:lpstr>Integral</vt:lpstr>
      <vt:lpstr>STEP UP!  DEPRESSION  AND  SUICIDE</vt:lpstr>
      <vt:lpstr>PowerPoint Presentation</vt:lpstr>
      <vt:lpstr>PowerPoint Presentation</vt:lpstr>
      <vt:lpstr>PowerPoint Presentation</vt:lpstr>
      <vt:lpstr>PowerPoint Presentation</vt:lpstr>
      <vt:lpstr>PowerPoint Presentation</vt:lpstr>
      <vt:lpstr>CAUSES OF DEPRESSION</vt:lpstr>
      <vt:lpstr>RISK FACTORS FOR DEPRESSION</vt:lpstr>
      <vt:lpstr>SYMPTOMS OF A MAJOR DEPRESSIVE EPISODE</vt:lpstr>
      <vt:lpstr>DIAGNOSTIC CRITERIA, CONT’D</vt:lpstr>
      <vt:lpstr>KEY POINTS ABOUT SUICIDE</vt:lpstr>
      <vt:lpstr>RED FLAGS FOR EMOTIONAL DISTRESS (OTHER THAN DIAGNOSTIC CRITERIA FOR DEPRESSION)</vt:lpstr>
      <vt:lpstr>WHAT TO DO:</vt:lpstr>
      <vt:lpstr>WHAT NOT TO DO:</vt:lpstr>
      <vt:lpstr>HOW TO REFER</vt:lpstr>
      <vt:lpstr>WHAT IF I GET A HESITANT OR NEGATIVE RESPONSE?</vt:lpstr>
      <vt:lpstr>WHAT IF A DEPRESSED, BUT NON-SUICIDAL, PERSON REFUSES HELP?</vt:lpstr>
      <vt:lpstr>WHAT IF A SUICIDAL  PERSON REFUSES HELP?</vt:lpstr>
      <vt:lpstr>PowerPoint Presentation</vt:lpstr>
      <vt:lpstr>THREE ROLE PLAYS</vt:lpstr>
      <vt:lpstr>SCRIPT FOR INTERVENTION:</vt:lpstr>
      <vt:lpstr>DEBRIEFING EACH ROLE PLAY: 5 MINUTES </vt:lpstr>
      <vt:lpstr>SCENARIO #1</vt:lpstr>
      <vt:lpstr>SCENARIO #2</vt:lpstr>
      <vt:lpstr>SCENARIO #3</vt:lpstr>
      <vt:lpstr>DEBRIEF (5 MINUTES)</vt:lpstr>
      <vt:lpstr>LARGE GROUP DEBRIEF</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UP!  DEPRESSION  AND  SUICIDE</dc:title>
  <cp:lastModifiedBy>Microsoft Office User</cp:lastModifiedBy>
  <cp:revision>1</cp:revision>
  <dcterms:modified xsi:type="dcterms:W3CDTF">2018-06-15T14:00:15Z</dcterms:modified>
</cp:coreProperties>
</file>