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Great Vibes" panose="020B0604020202020204" charset="0"/>
      <p:regular r:id="rId19"/>
    </p:embeddedFont>
    <p:embeddedFont>
      <p:font typeface="Righteous" panose="020B0604020202020204" charset="0"/>
      <p:regular r:id="rId20"/>
    </p:embeddedFont>
    <p:embeddedFont>
      <p:font typeface="Shojumaru"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Explain to the students that an Alien has landed on our planet and now they also need calories to survive on Earth. They have never cooked before nor seen someone cook. They were told that making a Peanut Butter and Jelly sandwich would be the easiest thing to learn how to make. Have each student write down the directions. Teacher will now have a volunteer to read the directions as the teacher makes the sandwich. NOTE: follow the directions exactly. If the directions say to put peanut butter on your knife, but does not say to open the jar and place the knife in the peanut butter, balance the jar of peanut butter on your knife. You may hear comments such is “You know what I meant”. Teacher replies, “Yes, but that is not what you wrote”. Discuss the importance of proper communication and checking for understanding when someone speaks.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Essential Questions: </a:t>
            </a:r>
          </a:p>
          <a:p>
            <a:pPr lvl="0">
              <a:spcBef>
                <a:spcPts val="0"/>
              </a:spcBef>
              <a:buNone/>
            </a:pPr>
            <a:r>
              <a:rPr lang="en" sz="1400">
                <a:latin typeface="Calibri"/>
                <a:ea typeface="Calibri"/>
                <a:cs typeface="Calibri"/>
                <a:sym typeface="Calibri"/>
              </a:rPr>
              <a:t>Why is communication so important?</a:t>
            </a:r>
          </a:p>
          <a:p>
            <a:pPr lvl="0" rtl="0">
              <a:spcBef>
                <a:spcPts val="0"/>
              </a:spcBef>
              <a:buNone/>
            </a:pPr>
            <a:r>
              <a:rPr lang="en" sz="1400">
                <a:latin typeface="Calibri"/>
                <a:ea typeface="Calibri"/>
                <a:cs typeface="Calibri"/>
                <a:sym typeface="Calibri"/>
              </a:rPr>
              <a:t>Why do people have such a hard time communicating sometimes?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1JOwxnVoG6Q"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2091425"/>
            <a:ext cx="8520600" cy="2052600"/>
          </a:xfrm>
          <a:prstGeom prst="rect">
            <a:avLst/>
          </a:prstGeom>
        </p:spPr>
        <p:txBody>
          <a:bodyPr lIns="91425" tIns="91425" rIns="91425" bIns="91425" anchor="b" anchorCtr="0">
            <a:noAutofit/>
          </a:bodyPr>
          <a:lstStyle/>
          <a:p>
            <a:pPr lvl="0">
              <a:spcBef>
                <a:spcPts val="0"/>
              </a:spcBef>
              <a:buNone/>
            </a:pPr>
            <a:r>
              <a:rPr lang="en" sz="6000">
                <a:latin typeface="Shojumaru"/>
                <a:ea typeface="Shojumaru"/>
                <a:cs typeface="Shojumaru"/>
                <a:sym typeface="Shojumaru"/>
              </a:rPr>
              <a:t>Misunderstood</a:t>
            </a:r>
          </a:p>
          <a:p>
            <a:pPr lvl="0">
              <a:spcBef>
                <a:spcPts val="0"/>
              </a:spcBef>
              <a:buNone/>
            </a:pPr>
            <a:r>
              <a:rPr lang="en" sz="6000" dirty="0">
                <a:latin typeface="Great Vibes"/>
                <a:ea typeface="Great Vibes"/>
                <a:cs typeface="Great Vibes"/>
                <a:sym typeface="Great Vibes"/>
              </a:rPr>
              <a:t>In the</a:t>
            </a:r>
          </a:p>
          <a:p>
            <a:pPr lvl="0">
              <a:spcBef>
                <a:spcPts val="0"/>
              </a:spcBef>
              <a:buNone/>
            </a:pPr>
            <a:r>
              <a:rPr lang="en" sz="6000" dirty="0">
                <a:latin typeface="Shojumaru"/>
                <a:ea typeface="Shojumaru"/>
                <a:cs typeface="Shojumaru"/>
                <a:sym typeface="Shojumaru"/>
              </a:rPr>
              <a:t>Hood</a:t>
            </a:r>
          </a:p>
          <a:p>
            <a:pPr lvl="0">
              <a:spcBef>
                <a:spcPts val="0"/>
              </a:spcBef>
              <a:buNone/>
            </a:pPr>
            <a:endParaRPr sz="6000" dirty="0">
              <a:latin typeface="Great Vibes"/>
              <a:ea typeface="Great Vibes"/>
              <a:cs typeface="Great Vibes"/>
              <a:sym typeface="Great Vibes"/>
            </a:endParaRPr>
          </a:p>
        </p:txBody>
      </p:sp>
      <p:sp>
        <p:nvSpPr>
          <p:cNvPr id="55" name="Shape 55"/>
          <p:cNvSpPr/>
          <p:nvPr/>
        </p:nvSpPr>
        <p:spPr>
          <a:xfrm>
            <a:off x="502850" y="2040025"/>
            <a:ext cx="2514300" cy="23994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6" name="Shape 56"/>
          <p:cNvPicPr preferRelativeResize="0"/>
          <p:nvPr/>
        </p:nvPicPr>
        <p:blipFill>
          <a:blip r:embed="rId3">
            <a:alphaModFix/>
          </a:blip>
          <a:stretch>
            <a:fillRect/>
          </a:stretch>
        </p:blipFill>
        <p:spPr>
          <a:xfrm>
            <a:off x="870662" y="2346412"/>
            <a:ext cx="1778684" cy="1786624"/>
          </a:xfrm>
          <a:prstGeom prst="rect">
            <a:avLst/>
          </a:prstGeom>
          <a:noFill/>
          <a:ln w="76200" cap="flat" cmpd="sng">
            <a:solidFill>
              <a:srgbClr val="85200C"/>
            </a:solidFill>
            <a:prstDash val="solid"/>
            <a:round/>
            <a:headEnd type="none" w="med" len="med"/>
            <a:tailEnd type="none" w="med" len="med"/>
          </a:ln>
        </p:spPr>
      </p:pic>
      <p:sp>
        <p:nvSpPr>
          <p:cNvPr id="57" name="Shape 57"/>
          <p:cNvSpPr/>
          <p:nvPr/>
        </p:nvSpPr>
        <p:spPr>
          <a:xfrm>
            <a:off x="6318000" y="1962550"/>
            <a:ext cx="2514300" cy="23994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8" name="Shape 58"/>
          <p:cNvPicPr preferRelativeResize="0"/>
          <p:nvPr/>
        </p:nvPicPr>
        <p:blipFill>
          <a:blip r:embed="rId3">
            <a:alphaModFix/>
          </a:blip>
          <a:stretch>
            <a:fillRect/>
          </a:stretch>
        </p:blipFill>
        <p:spPr>
          <a:xfrm>
            <a:off x="6755637" y="2192737"/>
            <a:ext cx="1778684" cy="1786624"/>
          </a:xfrm>
          <a:prstGeom prst="rect">
            <a:avLst/>
          </a:prstGeom>
          <a:noFill/>
          <a:ln w="76200" cap="flat" cmpd="sng">
            <a:solidFill>
              <a:srgbClr val="990000"/>
            </a:solidFill>
            <a:prstDash val="solid"/>
            <a:round/>
            <a:headEnd type="none" w="med" len="med"/>
            <a:tailEnd type="none" w="med" len="me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Conflicts</a:t>
            </a:r>
          </a:p>
        </p:txBody>
      </p:sp>
      <p:sp>
        <p:nvSpPr>
          <p:cNvPr id="122" name="Shape 122"/>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txBox="1"/>
          <p:nvPr/>
        </p:nvSpPr>
        <p:spPr>
          <a:xfrm>
            <a:off x="388000" y="1755800"/>
            <a:ext cx="8175000" cy="2715300"/>
          </a:xfrm>
          <a:prstGeom prst="rect">
            <a:avLst/>
          </a:prstGeom>
          <a:noFill/>
          <a:ln>
            <a:noFill/>
          </a:ln>
        </p:spPr>
        <p:txBody>
          <a:bodyPr lIns="91425" tIns="91425" rIns="91425" bIns="91425" anchor="t" anchorCtr="0">
            <a:noAutofit/>
          </a:bodyPr>
          <a:lstStyle/>
          <a:p>
            <a:pPr lvl="0" rtl="0">
              <a:spcBef>
                <a:spcPts val="0"/>
              </a:spcBef>
              <a:buNone/>
            </a:pPr>
            <a:endParaRPr sz="2400" b="1" u="sng">
              <a:latin typeface="Righteous"/>
              <a:ea typeface="Righteous"/>
              <a:cs typeface="Righteous"/>
              <a:sym typeface="Righteous"/>
            </a:endParaRPr>
          </a:p>
        </p:txBody>
      </p:sp>
      <p:pic>
        <p:nvPicPr>
          <p:cNvPr id="124" name="Shape 124"/>
          <p:cNvPicPr preferRelativeResize="0"/>
          <p:nvPr/>
        </p:nvPicPr>
        <p:blipFill rotWithShape="1">
          <a:blip r:embed="rId3">
            <a:alphaModFix/>
          </a:blip>
          <a:srcRect l="22416" t="37988" r="21542" b="32477"/>
          <a:stretch/>
        </p:blipFill>
        <p:spPr>
          <a:xfrm>
            <a:off x="718474" y="1949000"/>
            <a:ext cx="7942528" cy="2616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Conflicts</a:t>
            </a:r>
          </a:p>
        </p:txBody>
      </p:sp>
      <p:sp>
        <p:nvSpPr>
          <p:cNvPr id="130" name="Shape 130"/>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txBox="1"/>
          <p:nvPr/>
        </p:nvSpPr>
        <p:spPr>
          <a:xfrm>
            <a:off x="388000" y="1755800"/>
            <a:ext cx="8175000" cy="2715300"/>
          </a:xfrm>
          <a:prstGeom prst="rect">
            <a:avLst/>
          </a:prstGeom>
          <a:noFill/>
          <a:ln>
            <a:noFill/>
          </a:ln>
        </p:spPr>
        <p:txBody>
          <a:bodyPr lIns="91425" tIns="91425" rIns="91425" bIns="91425" anchor="t" anchorCtr="0">
            <a:noAutofit/>
          </a:bodyPr>
          <a:lstStyle/>
          <a:p>
            <a:pPr lvl="0" rtl="0">
              <a:spcBef>
                <a:spcPts val="0"/>
              </a:spcBef>
              <a:buNone/>
            </a:pPr>
            <a:endParaRPr sz="2400" b="1" u="sng">
              <a:latin typeface="Righteous"/>
              <a:ea typeface="Righteous"/>
              <a:cs typeface="Righteous"/>
              <a:sym typeface="Righteous"/>
            </a:endParaRPr>
          </a:p>
        </p:txBody>
      </p:sp>
      <p:pic>
        <p:nvPicPr>
          <p:cNvPr id="132" name="Shape 132"/>
          <p:cNvPicPr preferRelativeResize="0"/>
          <p:nvPr/>
        </p:nvPicPr>
        <p:blipFill rotWithShape="1">
          <a:blip r:embed="rId3">
            <a:alphaModFix/>
          </a:blip>
          <a:srcRect l="24517" t="31451" r="25963" b="12416"/>
          <a:stretch/>
        </p:blipFill>
        <p:spPr>
          <a:xfrm>
            <a:off x="2598225" y="1669912"/>
            <a:ext cx="4075225" cy="2887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3600" y="-762000"/>
            <a:ext cx="9144000" cy="2052600"/>
          </a:xfrm>
          <a:prstGeom prst="rect">
            <a:avLst/>
          </a:prstGeom>
        </p:spPr>
        <p:txBody>
          <a:bodyPr lIns="91425" tIns="91425" rIns="91425" bIns="91425" anchor="b" anchorCtr="0">
            <a:noAutofit/>
          </a:bodyPr>
          <a:lstStyle/>
          <a:p>
            <a:pPr lvl="0" algn="l" rtl="0">
              <a:spcBef>
                <a:spcPts val="0"/>
              </a:spcBef>
              <a:buNone/>
            </a:pPr>
            <a:r>
              <a:rPr lang="en" sz="4800">
                <a:latin typeface="Shojumaru"/>
                <a:ea typeface="Shojumaru"/>
                <a:cs typeface="Shojumaru"/>
                <a:sym typeface="Shojumaru"/>
              </a:rPr>
              <a:t>Little Red riding Hood</a:t>
            </a:r>
          </a:p>
        </p:txBody>
      </p:sp>
      <p:sp>
        <p:nvSpPr>
          <p:cNvPr id="138" name="Shape 138"/>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txBox="1"/>
          <p:nvPr/>
        </p:nvSpPr>
        <p:spPr>
          <a:xfrm>
            <a:off x="388000" y="1755800"/>
            <a:ext cx="8175000" cy="2715300"/>
          </a:xfrm>
          <a:prstGeom prst="rect">
            <a:avLst/>
          </a:prstGeom>
          <a:noFill/>
          <a:ln>
            <a:noFill/>
          </a:ln>
        </p:spPr>
        <p:txBody>
          <a:bodyPr lIns="91425" tIns="91425" rIns="91425" bIns="91425" anchor="t" anchorCtr="0">
            <a:noAutofit/>
          </a:bodyPr>
          <a:lstStyle/>
          <a:p>
            <a:pPr lvl="0" rtl="0">
              <a:spcBef>
                <a:spcPts val="0"/>
              </a:spcBef>
              <a:buNone/>
            </a:pPr>
            <a:endParaRPr sz="2400" b="1" u="sng">
              <a:latin typeface="Righteous"/>
              <a:ea typeface="Righteous"/>
              <a:cs typeface="Righteous"/>
              <a:sym typeface="Righteous"/>
            </a:endParaRPr>
          </a:p>
        </p:txBody>
      </p:sp>
      <p:sp>
        <p:nvSpPr>
          <p:cNvPr id="140" name="Shape 140" descr="&quot;Li'l Red Riding Hood,&quot; by  Sam the Sham and the Pharoahs (1966)  From their album &quot;Li'l Red Riding Hood&quot;  Lyrics written by  Ronald Blackwell.  Betty Boop footage from &quot;Dizzy Red Riding Hood&quot; (1931)  Lyrics:   Owoooooooo!  Who's that I see walkin' in these woods?  Why, it's Little Red Riding Hood.  Hey there Little Red Riding Hood,  You sure are looking good.  You're everything a big bad wolf could want.  Listen to me.   Little Red Riding Hood  I don't think little big girls should  Go walking in these spooky old woods alone.  Owoooooooo!" title="Li'l Red Riding Hood - Sam the Sham and the Pharoahs (1966)">
            <a:hlinkClick r:id="rId3"/>
          </p:cNvPr>
          <p:cNvSpPr/>
          <p:nvPr/>
        </p:nvSpPr>
        <p:spPr>
          <a:xfrm>
            <a:off x="2286000" y="1398950"/>
            <a:ext cx="4572000" cy="342900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Alien Recipe</a:t>
            </a:r>
          </a:p>
        </p:txBody>
      </p:sp>
      <p:sp>
        <p:nvSpPr>
          <p:cNvPr id="64" name="Shape 64"/>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spcBef>
                <a:spcPts val="0"/>
              </a:spcBef>
              <a:buNone/>
            </a:pPr>
            <a:endParaRPr sz="2400" b="1" u="sng">
              <a:latin typeface="Righteous"/>
              <a:ea typeface="Righteous"/>
              <a:cs typeface="Righteous"/>
              <a:sym typeface="Righteous"/>
            </a:endParaRPr>
          </a:p>
        </p:txBody>
      </p:sp>
      <p:pic>
        <p:nvPicPr>
          <p:cNvPr id="66" name="Shape 66"/>
          <p:cNvPicPr preferRelativeResize="0"/>
          <p:nvPr/>
        </p:nvPicPr>
        <p:blipFill rotWithShape="1">
          <a:blip r:embed="rId3">
            <a:alphaModFix/>
          </a:blip>
          <a:srcRect l="17875" t="27304" r="17357" b="19902"/>
          <a:stretch/>
        </p:blipFill>
        <p:spPr>
          <a:xfrm>
            <a:off x="2026100" y="1755800"/>
            <a:ext cx="5329977" cy="271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6600">
                <a:latin typeface="Shojumaru"/>
                <a:ea typeface="Shojumaru"/>
                <a:cs typeface="Shojumaru"/>
                <a:sym typeface="Shojumaru"/>
              </a:rPr>
              <a:t>Communication</a:t>
            </a:r>
          </a:p>
        </p:txBody>
      </p:sp>
      <p:sp>
        <p:nvSpPr>
          <p:cNvPr id="72" name="Shape 72"/>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txBox="1"/>
          <p:nvPr/>
        </p:nvSpPr>
        <p:spPr>
          <a:xfrm>
            <a:off x="388000" y="1755800"/>
            <a:ext cx="8175000" cy="2715300"/>
          </a:xfrm>
          <a:prstGeom prst="rect">
            <a:avLst/>
          </a:prstGeom>
          <a:noFill/>
          <a:ln>
            <a:noFill/>
          </a:ln>
        </p:spPr>
        <p:txBody>
          <a:bodyPr lIns="91425" tIns="91425" rIns="91425" bIns="91425" anchor="t" anchorCtr="0">
            <a:noAutofit/>
          </a:bodyPr>
          <a:lstStyle/>
          <a:p>
            <a:pPr lvl="0" rtl="0">
              <a:spcBef>
                <a:spcPts val="0"/>
              </a:spcBef>
              <a:buNone/>
            </a:pPr>
            <a:endParaRPr sz="2400" b="1" u="sng">
              <a:latin typeface="Righteous"/>
              <a:ea typeface="Righteous"/>
              <a:cs typeface="Righteous"/>
              <a:sym typeface="Righteous"/>
            </a:endParaRPr>
          </a:p>
        </p:txBody>
      </p:sp>
      <p:pic>
        <p:nvPicPr>
          <p:cNvPr id="74" name="Shape 74"/>
          <p:cNvPicPr preferRelativeResize="0"/>
          <p:nvPr/>
        </p:nvPicPr>
        <p:blipFill rotWithShape="1">
          <a:blip r:embed="rId3">
            <a:alphaModFix/>
          </a:blip>
          <a:srcRect l="17875" t="27304" r="17357" b="19902"/>
          <a:stretch/>
        </p:blipFill>
        <p:spPr>
          <a:xfrm>
            <a:off x="2026100" y="1755800"/>
            <a:ext cx="5329977" cy="271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Step 1</a:t>
            </a:r>
          </a:p>
        </p:txBody>
      </p:sp>
      <p:sp>
        <p:nvSpPr>
          <p:cNvPr id="80" name="Shape 80"/>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lgn="ctr" rtl="0">
              <a:spcBef>
                <a:spcPts val="0"/>
              </a:spcBef>
              <a:buNone/>
            </a:pPr>
            <a:r>
              <a:rPr lang="en" sz="6000" b="1">
                <a:latin typeface="Righteous"/>
                <a:ea typeface="Righteous"/>
                <a:cs typeface="Righteous"/>
                <a:sym typeface="Righteous"/>
              </a:rPr>
              <a:t>Clarify what the disagreement 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Step 2</a:t>
            </a:r>
          </a:p>
        </p:txBody>
      </p:sp>
      <p:sp>
        <p:nvSpPr>
          <p:cNvPr id="87" name="Shape 87"/>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lgn="ctr" rtl="0">
              <a:spcBef>
                <a:spcPts val="0"/>
              </a:spcBef>
              <a:buNone/>
            </a:pPr>
            <a:r>
              <a:rPr lang="en" sz="6000" b="1">
                <a:latin typeface="Righteous"/>
                <a:ea typeface="Righteous"/>
                <a:cs typeface="Righteous"/>
                <a:sym typeface="Righteous"/>
              </a:rPr>
              <a:t>Establish a common goal for both parties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Step 3</a:t>
            </a:r>
          </a:p>
        </p:txBody>
      </p:sp>
      <p:sp>
        <p:nvSpPr>
          <p:cNvPr id="94" name="Shape 94"/>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lgn="ctr" rtl="0">
              <a:spcBef>
                <a:spcPts val="0"/>
              </a:spcBef>
              <a:buNone/>
            </a:pPr>
            <a:r>
              <a:rPr lang="en" sz="6000" b="1">
                <a:latin typeface="Righteous"/>
                <a:ea typeface="Righteous"/>
                <a:cs typeface="Righteous"/>
                <a:sym typeface="Righteous"/>
              </a:rPr>
              <a:t>Discuss ways to meet the common goal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Step 4</a:t>
            </a:r>
          </a:p>
        </p:txBody>
      </p:sp>
      <p:sp>
        <p:nvSpPr>
          <p:cNvPr id="101" name="Shape 101"/>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lgn="ctr" rtl="0">
              <a:spcBef>
                <a:spcPts val="0"/>
              </a:spcBef>
              <a:buNone/>
            </a:pPr>
            <a:r>
              <a:rPr lang="en" sz="6000" b="1">
                <a:latin typeface="Righteous"/>
                <a:ea typeface="Righteous"/>
                <a:cs typeface="Righteous"/>
                <a:sym typeface="Righteous"/>
              </a:rPr>
              <a:t>Determine the barriers to the common goal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Step 5</a:t>
            </a:r>
          </a:p>
        </p:txBody>
      </p:sp>
      <p:sp>
        <p:nvSpPr>
          <p:cNvPr id="108" name="Shape 108"/>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lgn="ctr" rtl="0">
              <a:spcBef>
                <a:spcPts val="0"/>
              </a:spcBef>
              <a:buNone/>
            </a:pPr>
            <a:r>
              <a:rPr lang="en" sz="6000" b="1">
                <a:latin typeface="Righteous"/>
                <a:ea typeface="Righteous"/>
                <a:cs typeface="Righteous"/>
                <a:sym typeface="Righteous"/>
              </a:rPr>
              <a:t>Agree on the best way to resolve the conflict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311708" y="-762000"/>
            <a:ext cx="8520600" cy="2052600"/>
          </a:xfrm>
          <a:prstGeom prst="rect">
            <a:avLst/>
          </a:prstGeom>
        </p:spPr>
        <p:txBody>
          <a:bodyPr lIns="91425" tIns="91425" rIns="91425" bIns="91425" anchor="b" anchorCtr="0">
            <a:noAutofit/>
          </a:bodyPr>
          <a:lstStyle/>
          <a:p>
            <a:pPr lvl="0" algn="l" rtl="0">
              <a:spcBef>
                <a:spcPts val="0"/>
              </a:spcBef>
              <a:buNone/>
            </a:pPr>
            <a:r>
              <a:rPr lang="en" sz="7200">
                <a:latin typeface="Shojumaru"/>
                <a:ea typeface="Shojumaru"/>
                <a:cs typeface="Shojumaru"/>
                <a:sym typeface="Shojumaru"/>
              </a:rPr>
              <a:t>Step 6</a:t>
            </a:r>
          </a:p>
        </p:txBody>
      </p:sp>
      <p:sp>
        <p:nvSpPr>
          <p:cNvPr id="115" name="Shape 115"/>
          <p:cNvSpPr/>
          <p:nvPr/>
        </p:nvSpPr>
        <p:spPr>
          <a:xfrm>
            <a:off x="129400" y="1353500"/>
            <a:ext cx="8835900" cy="3505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txBox="1"/>
          <p:nvPr/>
        </p:nvSpPr>
        <p:spPr>
          <a:xfrm>
            <a:off x="388000" y="1755800"/>
            <a:ext cx="8175000" cy="2715300"/>
          </a:xfrm>
          <a:prstGeom prst="rect">
            <a:avLst/>
          </a:prstGeom>
          <a:noFill/>
          <a:ln>
            <a:noFill/>
          </a:ln>
        </p:spPr>
        <p:txBody>
          <a:bodyPr lIns="91425" tIns="91425" rIns="91425" bIns="91425" anchor="t" anchorCtr="0">
            <a:noAutofit/>
          </a:bodyPr>
          <a:lstStyle/>
          <a:p>
            <a:pPr lvl="0" algn="ctr" rtl="0">
              <a:spcBef>
                <a:spcPts val="0"/>
              </a:spcBef>
              <a:buNone/>
            </a:pPr>
            <a:r>
              <a:rPr lang="en" sz="3600" b="1">
                <a:latin typeface="Righteous"/>
                <a:ea typeface="Righteous"/>
                <a:cs typeface="Righteous"/>
                <a:sym typeface="Righteous"/>
              </a:rPr>
              <a:t>Acknowledge the agreed upon solution and determine the responsibilities each party has in the resolution.</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Words>
  <Application>Microsoft Office PowerPoint</Application>
  <PresentationFormat>On-screen Show (16:9)</PresentationFormat>
  <Paragraphs>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Great Vibes</vt:lpstr>
      <vt:lpstr>Righteous</vt:lpstr>
      <vt:lpstr>Shojumaru</vt:lpstr>
      <vt:lpstr>Arial</vt:lpstr>
      <vt:lpstr>simple-dark-2</vt:lpstr>
      <vt:lpstr>Misunderstood In the Hood </vt:lpstr>
      <vt:lpstr>Alien Recipe</vt:lpstr>
      <vt:lpstr>Communication</vt:lpstr>
      <vt:lpstr>Step 1</vt:lpstr>
      <vt:lpstr>Step 2</vt:lpstr>
      <vt:lpstr>Step 3</vt:lpstr>
      <vt:lpstr>Step 4</vt:lpstr>
      <vt:lpstr>Step 5</vt:lpstr>
      <vt:lpstr>Step 6</vt:lpstr>
      <vt:lpstr>Conflicts</vt:lpstr>
      <vt:lpstr>Conflicts</vt:lpstr>
      <vt:lpstr>Little Red riding Hood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Misunderstood In the Hood </dc:title>
  <cp:lastModifiedBy>Kristy T. Liercke</cp:lastModifiedBy>
  <cp:revision>1</cp:revision>
  <dcterms:modified xsi:type="dcterms:W3CDTF">2018-05-31T17:35:03Z</dcterms:modified>
</cp:coreProperties>
</file>